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1" r:id="rId1"/>
  </p:sldMasterIdLst>
  <p:notesMasterIdLst>
    <p:notesMasterId r:id="rId31"/>
  </p:notesMasterIdLst>
  <p:sldIdLst>
    <p:sldId id="256" r:id="rId2"/>
    <p:sldId id="359" r:id="rId3"/>
    <p:sldId id="352" r:id="rId4"/>
    <p:sldId id="402" r:id="rId5"/>
    <p:sldId id="419" r:id="rId6"/>
    <p:sldId id="411" r:id="rId7"/>
    <p:sldId id="410" r:id="rId8"/>
    <p:sldId id="378" r:id="rId9"/>
    <p:sldId id="415" r:id="rId10"/>
    <p:sldId id="407" r:id="rId11"/>
    <p:sldId id="379" r:id="rId12"/>
    <p:sldId id="376" r:id="rId13"/>
    <p:sldId id="381" r:id="rId14"/>
    <p:sldId id="399" r:id="rId15"/>
    <p:sldId id="424" r:id="rId16"/>
    <p:sldId id="425" r:id="rId17"/>
    <p:sldId id="426" r:id="rId18"/>
    <p:sldId id="373" r:id="rId19"/>
    <p:sldId id="382" r:id="rId20"/>
    <p:sldId id="400" r:id="rId21"/>
    <p:sldId id="401" r:id="rId22"/>
    <p:sldId id="387" r:id="rId23"/>
    <p:sldId id="384" r:id="rId24"/>
    <p:sldId id="397" r:id="rId25"/>
    <p:sldId id="398" r:id="rId26"/>
    <p:sldId id="423" r:id="rId27"/>
    <p:sldId id="362" r:id="rId28"/>
    <p:sldId id="325" r:id="rId29"/>
    <p:sldId id="343"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E2"/>
    <a:srgbClr val="FF9933"/>
    <a:srgbClr val="0099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7" autoAdjust="0"/>
    <p:restoredTop sz="85051" autoAdjust="0"/>
  </p:normalViewPr>
  <p:slideViewPr>
    <p:cSldViewPr>
      <p:cViewPr varScale="1">
        <p:scale>
          <a:sx n="88" d="100"/>
          <a:sy n="88" d="100"/>
        </p:scale>
        <p:origin x="145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79A7DE-7E45-4417-9301-1C644DA548B8}" type="datetimeFigureOut">
              <a:rPr lang="ru-RU" smtClean="0"/>
              <a:pPr/>
              <a:t>30.09.2023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D8A097-09E6-4191-AAEA-B1753831AADC}" type="slidenum">
              <a:rPr lang="ru-RU" smtClean="0"/>
              <a:pPr/>
              <a:t>‹#›</a:t>
            </a:fld>
            <a:endParaRPr lang="ru-RU"/>
          </a:p>
        </p:txBody>
      </p:sp>
    </p:spTree>
    <p:extLst>
      <p:ext uri="{BB962C8B-B14F-4D97-AF65-F5344CB8AC3E}">
        <p14:creationId xmlns:p14="http://schemas.microsoft.com/office/powerpoint/2010/main" val="2890912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CD8A097-09E6-4191-AAEA-B1753831AADC}" type="slidenum">
              <a:rPr lang="ru-RU" smtClean="0"/>
              <a:pPr/>
              <a:t>1</a:t>
            </a:fld>
            <a:endParaRPr lang="ru-RU"/>
          </a:p>
        </p:txBody>
      </p:sp>
    </p:spTree>
    <p:extLst>
      <p:ext uri="{BB962C8B-B14F-4D97-AF65-F5344CB8AC3E}">
        <p14:creationId xmlns:p14="http://schemas.microsoft.com/office/powerpoint/2010/main" val="2427420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D8A097-09E6-4191-AAEA-B1753831AADC}" type="slidenum">
              <a:rPr lang="ru-RU" smtClean="0"/>
              <a:pPr/>
              <a:t>20</a:t>
            </a:fld>
            <a:endParaRPr lang="ru-RU"/>
          </a:p>
        </p:txBody>
      </p:sp>
    </p:spTree>
    <p:extLst>
      <p:ext uri="{BB962C8B-B14F-4D97-AF65-F5344CB8AC3E}">
        <p14:creationId xmlns:p14="http://schemas.microsoft.com/office/powerpoint/2010/main" val="4022397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D8A097-09E6-4191-AAEA-B1753831AADC}" type="slidenum">
              <a:rPr lang="ru-RU" smtClean="0"/>
              <a:pPr/>
              <a:t>21</a:t>
            </a:fld>
            <a:endParaRPr lang="ru-RU"/>
          </a:p>
        </p:txBody>
      </p:sp>
    </p:spTree>
    <p:extLst>
      <p:ext uri="{BB962C8B-B14F-4D97-AF65-F5344CB8AC3E}">
        <p14:creationId xmlns:p14="http://schemas.microsoft.com/office/powerpoint/2010/main" val="1457794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CD8A097-09E6-4191-AAEA-B1753831AADC}" type="slidenum">
              <a:rPr lang="ru-RU" smtClean="0"/>
              <a:pPr/>
              <a:t>22</a:t>
            </a:fld>
            <a:endParaRPr lang="ru-RU"/>
          </a:p>
        </p:txBody>
      </p:sp>
    </p:spTree>
    <p:extLst>
      <p:ext uri="{BB962C8B-B14F-4D97-AF65-F5344CB8AC3E}">
        <p14:creationId xmlns:p14="http://schemas.microsoft.com/office/powerpoint/2010/main" val="180223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D8A097-09E6-4191-AAEA-B1753831AADC}" type="slidenum">
              <a:rPr lang="ru-RU" smtClean="0"/>
              <a:pPr/>
              <a:t>28</a:t>
            </a:fld>
            <a:endParaRPr lang="ru-RU"/>
          </a:p>
        </p:txBody>
      </p:sp>
    </p:spTree>
    <p:extLst>
      <p:ext uri="{BB962C8B-B14F-4D97-AF65-F5344CB8AC3E}">
        <p14:creationId xmlns:p14="http://schemas.microsoft.com/office/powerpoint/2010/main" val="3288313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A50D08AB-FF1D-4B2A-9AAA-ED5EB323EA2F}" type="datetimeFigureOut">
              <a:rPr lang="ru-RU" smtClean="0"/>
              <a:pPr/>
              <a:t>30.09.2023</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AA902CF-7ACA-4D76-AF30-46F74B2690B3}"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50D08AB-FF1D-4B2A-9AAA-ED5EB323EA2F}" type="datetimeFigureOut">
              <a:rPr lang="ru-RU" smtClean="0"/>
              <a:pPr/>
              <a:t>30.09.2023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AA902CF-7ACA-4D76-AF30-46F74B2690B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50D08AB-FF1D-4B2A-9AAA-ED5EB323EA2F}" type="datetimeFigureOut">
              <a:rPr lang="ru-RU" smtClean="0"/>
              <a:pPr/>
              <a:t>30.09.2023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AA902CF-7ACA-4D76-AF30-46F74B2690B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50D08AB-FF1D-4B2A-9AAA-ED5EB323EA2F}" type="datetimeFigureOut">
              <a:rPr lang="ru-RU" smtClean="0"/>
              <a:pPr/>
              <a:t>30.09.2023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AA902CF-7ACA-4D76-AF30-46F74B2690B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A50D08AB-FF1D-4B2A-9AAA-ED5EB323EA2F}" type="datetimeFigureOut">
              <a:rPr lang="ru-RU" smtClean="0"/>
              <a:pPr/>
              <a:t>30.09.2023</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AA902CF-7ACA-4D76-AF30-46F74B2690B3}"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50D08AB-FF1D-4B2A-9AAA-ED5EB323EA2F}" type="datetimeFigureOut">
              <a:rPr lang="ru-RU" smtClean="0"/>
              <a:pPr/>
              <a:t>30.09.2023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0AA902CF-7ACA-4D76-AF30-46F74B2690B3}"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50D08AB-FF1D-4B2A-9AAA-ED5EB323EA2F}" type="datetimeFigureOut">
              <a:rPr lang="ru-RU" smtClean="0"/>
              <a:pPr/>
              <a:t>30.09.2023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0AA902CF-7ACA-4D76-AF30-46F74B2690B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50D08AB-FF1D-4B2A-9AAA-ED5EB323EA2F}" type="datetimeFigureOut">
              <a:rPr lang="ru-RU" smtClean="0"/>
              <a:pPr/>
              <a:t>30.09.2023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0AA902CF-7ACA-4D76-AF30-46F74B2690B3}"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A50D08AB-FF1D-4B2A-9AAA-ED5EB323EA2F}" type="datetimeFigureOut">
              <a:rPr lang="ru-RU" smtClean="0"/>
              <a:pPr/>
              <a:t>30.09.2023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0AA902CF-7ACA-4D76-AF30-46F74B2690B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A50D08AB-FF1D-4B2A-9AAA-ED5EB323EA2F}" type="datetimeFigureOut">
              <a:rPr lang="ru-RU" smtClean="0"/>
              <a:pPr/>
              <a:t>30.09.2023</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AA902CF-7ACA-4D76-AF30-46F74B2690B3}"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A50D08AB-FF1D-4B2A-9AAA-ED5EB323EA2F}" type="datetimeFigureOut">
              <a:rPr lang="ru-RU" smtClean="0"/>
              <a:pPr/>
              <a:t>30.09.2023</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AA902CF-7ACA-4D76-AF30-46F74B2690B3}"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50D08AB-FF1D-4B2A-9AAA-ED5EB323EA2F}" type="datetimeFigureOut">
              <a:rPr lang="ru-RU" smtClean="0"/>
              <a:pPr/>
              <a:t>30.09.2023</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AA902CF-7ACA-4D76-AF30-46F74B2690B3}"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3328" y="404664"/>
            <a:ext cx="8928992" cy="1656184"/>
          </a:xfrm>
        </p:spPr>
        <p:txBody>
          <a:bodyPr>
            <a:normAutofit/>
          </a:bodyPr>
          <a:lstStyle/>
          <a:p>
            <a:pPr algn="ctr"/>
            <a:r>
              <a:rPr lang="ru-RU" sz="4400" b="1" dirty="0">
                <a:solidFill>
                  <a:schemeClr val="tx1"/>
                </a:solidFill>
              </a:rPr>
              <a:t>Итоговое сочинение </a:t>
            </a:r>
            <a:br>
              <a:rPr lang="ru-RU" sz="4400" b="1" dirty="0">
                <a:solidFill>
                  <a:schemeClr val="tx1"/>
                </a:solidFill>
              </a:rPr>
            </a:br>
            <a:r>
              <a:rPr lang="ru-RU" sz="4400" b="1" dirty="0" smtClean="0">
                <a:solidFill>
                  <a:schemeClr val="tx1"/>
                </a:solidFill>
              </a:rPr>
              <a:t>2023</a:t>
            </a:r>
            <a:endParaRPr lang="ru-RU" sz="4400" b="1" dirty="0">
              <a:solidFill>
                <a:schemeClr val="tx1"/>
              </a:solidFill>
            </a:endParaRPr>
          </a:p>
        </p:txBody>
      </p:sp>
      <p:sp>
        <p:nvSpPr>
          <p:cNvPr id="4" name="Прямоугольник 3"/>
          <p:cNvSpPr/>
          <p:nvPr/>
        </p:nvSpPr>
        <p:spPr>
          <a:xfrm>
            <a:off x="285720" y="2428844"/>
            <a:ext cx="8358246" cy="3785652"/>
          </a:xfrm>
          <a:prstGeom prst="rect">
            <a:avLst/>
          </a:prstGeom>
          <a:solidFill>
            <a:schemeClr val="bg1">
              <a:lumMod val="75000"/>
            </a:schemeClr>
          </a:solidFill>
          <a:ln>
            <a:solidFill>
              <a:schemeClr val="accent1"/>
            </a:solidFill>
          </a:ln>
        </p:spPr>
        <p:txBody>
          <a:bodyPr wrap="square">
            <a:spAutoFit/>
          </a:bodyPr>
          <a:lstStyle/>
          <a:p>
            <a:pPr algn="ctr"/>
            <a:r>
              <a:rPr lang="ru-RU" sz="3200" b="1" dirty="0" smtClean="0">
                <a:latin typeface="Times New Roman" panose="02020603050405020304" pitchFamily="18" charset="0"/>
                <a:cs typeface="Times New Roman" panose="02020603050405020304" pitchFamily="18" charset="0"/>
              </a:rPr>
              <a:t>«</a:t>
            </a:r>
            <a:r>
              <a:rPr lang="ru-RU" sz="3200" dirty="0" smtClean="0"/>
              <a:t>Духовно-нравственные </a:t>
            </a:r>
            <a:r>
              <a:rPr lang="ru-RU" sz="3200" dirty="0"/>
              <a:t>ориентиры </a:t>
            </a:r>
            <a:endParaRPr lang="ru-RU" sz="3200" dirty="0" smtClean="0"/>
          </a:p>
          <a:p>
            <a:pPr algn="ctr"/>
            <a:r>
              <a:rPr lang="ru-RU" sz="3200" dirty="0" smtClean="0"/>
              <a:t>в </a:t>
            </a:r>
            <a:r>
              <a:rPr lang="ru-RU" sz="3200" dirty="0"/>
              <a:t>жизни </a:t>
            </a:r>
            <a:r>
              <a:rPr lang="ru-RU" sz="3200" dirty="0" smtClean="0"/>
              <a:t>человека»</a:t>
            </a:r>
            <a:endParaRPr lang="ru-RU" sz="3200" b="1" dirty="0" smtClean="0">
              <a:latin typeface="Times New Roman" panose="02020603050405020304" pitchFamily="18" charset="0"/>
              <a:cs typeface="Times New Roman" panose="02020603050405020304" pitchFamily="18" charset="0"/>
            </a:endParaRPr>
          </a:p>
          <a:p>
            <a:pPr algn="r"/>
            <a:endParaRPr lang="ru-RU" sz="3200" b="1" dirty="0">
              <a:latin typeface="Times New Roman" panose="02020603050405020304" pitchFamily="18" charset="0"/>
              <a:cs typeface="Times New Roman" panose="02020603050405020304" pitchFamily="18" charset="0"/>
            </a:endParaRPr>
          </a:p>
          <a:p>
            <a:pPr algn="r"/>
            <a:r>
              <a:rPr lang="ru-RU" sz="2400" b="1" dirty="0" smtClean="0">
                <a:latin typeface="Times New Roman" panose="02020603050405020304" pitchFamily="18" charset="0"/>
                <a:cs typeface="Times New Roman" panose="02020603050405020304" pitchFamily="18" charset="0"/>
              </a:rPr>
              <a:t>Глухова Татьяна Ивановна,</a:t>
            </a:r>
          </a:p>
          <a:p>
            <a:pPr algn="r"/>
            <a:r>
              <a:rPr lang="ru-RU" sz="2400" b="1" dirty="0" smtClean="0">
                <a:latin typeface="Times New Roman" panose="02020603050405020304" pitchFamily="18" charset="0"/>
                <a:cs typeface="Times New Roman" panose="02020603050405020304" pitchFamily="18" charset="0"/>
              </a:rPr>
              <a:t> учитель русского языка и литературы </a:t>
            </a:r>
          </a:p>
          <a:p>
            <a:pPr algn="r"/>
            <a:r>
              <a:rPr lang="ru-RU" sz="2400" b="1" dirty="0" smtClean="0">
                <a:latin typeface="Times New Roman" panose="02020603050405020304" pitchFamily="18" charset="0"/>
                <a:cs typeface="Times New Roman" panose="02020603050405020304" pitchFamily="18" charset="0"/>
              </a:rPr>
              <a:t>высшей квалификационной категории.</a:t>
            </a:r>
          </a:p>
          <a:p>
            <a:pPr algn="r"/>
            <a:r>
              <a:rPr lang="ru-RU" sz="2400" b="1" dirty="0" smtClean="0">
                <a:latin typeface="Times New Roman" panose="02020603050405020304" pitchFamily="18" charset="0"/>
                <a:cs typeface="Times New Roman" panose="02020603050405020304" pitchFamily="18" charset="0"/>
              </a:rPr>
              <a:t>                                                         МОУ « СОШ№1»</a:t>
            </a:r>
          </a:p>
          <a:p>
            <a:pPr algn="r"/>
            <a:r>
              <a:rPr lang="ru-RU" sz="2400" b="1" dirty="0" smtClean="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г.о</a:t>
            </a:r>
            <a:r>
              <a:rPr lang="ru-RU" sz="2400" b="1" dirty="0">
                <a:latin typeface="Times New Roman" panose="02020603050405020304" pitchFamily="18" charset="0"/>
                <a:cs typeface="Times New Roman" panose="02020603050405020304" pitchFamily="18" charset="0"/>
              </a:rPr>
              <a:t>. Электросталь</a:t>
            </a:r>
          </a:p>
          <a:p>
            <a:pPr algn="r"/>
            <a:r>
              <a:rPr lang="ru-RU" sz="2400" b="1" dirty="0" smtClean="0">
                <a:latin typeface="Times New Roman" panose="02020603050405020304" pitchFamily="18" charset="0"/>
                <a:cs typeface="Times New Roman" panose="02020603050405020304" pitchFamily="18" charset="0"/>
              </a:rPr>
              <a:t>Московской области</a:t>
            </a:r>
            <a:r>
              <a:rPr lang="ru-RU" sz="2400" b="1" dirty="0" smtClean="0">
                <a:solidFill>
                  <a:srgbClr val="7030A0"/>
                </a:solidFill>
                <a:latin typeface="Times New Roman" panose="02020603050405020304" pitchFamily="18" charset="0"/>
                <a:cs typeface="Times New Roman" panose="02020603050405020304" pitchFamily="18" charset="0"/>
              </a:rPr>
              <a:t>.</a:t>
            </a:r>
            <a:endParaRPr lang="ru-RU" sz="2400" b="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428868"/>
            <a:ext cx="8715404" cy="2677656"/>
          </a:xfrm>
          <a:prstGeom prst="rect">
            <a:avLst/>
          </a:prstGeom>
        </p:spPr>
        <p:txBody>
          <a:bodyPr wrap="square">
            <a:spAutoFit/>
          </a:bodyPr>
          <a:lstStyle/>
          <a:p>
            <a:r>
              <a:rPr lang="ru-RU" sz="2800" b="1" dirty="0" smtClean="0"/>
              <a:t>Духовно</a:t>
            </a:r>
            <a:r>
              <a:rPr lang="ru-RU" sz="2800" dirty="0" smtClean="0"/>
              <a:t>-</a:t>
            </a:r>
            <a:r>
              <a:rPr lang="ru-RU" sz="2800" b="1" dirty="0" smtClean="0"/>
              <a:t>нравственные</a:t>
            </a:r>
            <a:r>
              <a:rPr lang="ru-RU" sz="2800" dirty="0" smtClean="0"/>
              <a:t> </a:t>
            </a:r>
            <a:r>
              <a:rPr lang="ru-RU" sz="2800" b="1" dirty="0" smtClean="0"/>
              <a:t>ориентиры</a:t>
            </a:r>
            <a:r>
              <a:rPr lang="ru-RU" sz="2800" dirty="0" smtClean="0"/>
              <a:t> </a:t>
            </a:r>
            <a:r>
              <a:rPr lang="ru-RU" sz="2800" b="1" dirty="0" smtClean="0"/>
              <a:t>человека</a:t>
            </a:r>
            <a:r>
              <a:rPr lang="ru-RU" sz="2800" dirty="0" smtClean="0"/>
              <a:t> – это установки личности, через которые она не может преступить. Они регулируют сознательную деятельность </a:t>
            </a:r>
            <a:r>
              <a:rPr lang="ru-RU" sz="2800" b="1" dirty="0" smtClean="0"/>
              <a:t>человека</a:t>
            </a:r>
            <a:r>
              <a:rPr lang="ru-RU" sz="2800" dirty="0" smtClean="0"/>
              <a:t> и помогают ему найти свое место в мире, являясь своеобразным стержнем его сознания. </a:t>
            </a:r>
            <a:endParaRPr lang="ru-RU" sz="2800" dirty="0"/>
          </a:p>
        </p:txBody>
      </p:sp>
      <p:sp>
        <p:nvSpPr>
          <p:cNvPr id="3" name="Прямоугольник 2"/>
          <p:cNvSpPr/>
          <p:nvPr/>
        </p:nvSpPr>
        <p:spPr>
          <a:xfrm>
            <a:off x="428596" y="571480"/>
            <a:ext cx="8715404" cy="523220"/>
          </a:xfrm>
          <a:prstGeom prst="rect">
            <a:avLst/>
          </a:prstGeom>
        </p:spPr>
        <p:txBody>
          <a:bodyPr wrap="square">
            <a:spAutoFit/>
          </a:bodyPr>
          <a:lstStyle/>
          <a:p>
            <a:r>
              <a:rPr lang="ru-RU" sz="2800" b="1" dirty="0" smtClean="0">
                <a:solidFill>
                  <a:prstClr val="black"/>
                </a:solidFill>
              </a:rPr>
              <a:t>Духовно</a:t>
            </a:r>
            <a:r>
              <a:rPr lang="ru-RU" sz="2800" dirty="0" smtClean="0">
                <a:solidFill>
                  <a:prstClr val="black"/>
                </a:solidFill>
              </a:rPr>
              <a:t>-н</a:t>
            </a:r>
            <a:r>
              <a:rPr lang="ru-RU" sz="2800" b="1" dirty="0" smtClean="0">
                <a:solidFill>
                  <a:prstClr val="black"/>
                </a:solidFill>
              </a:rPr>
              <a:t>равственные</a:t>
            </a:r>
            <a:r>
              <a:rPr lang="ru-RU" sz="2800" dirty="0" smtClean="0">
                <a:solidFill>
                  <a:prstClr val="black"/>
                </a:solidFill>
              </a:rPr>
              <a:t> </a:t>
            </a:r>
            <a:r>
              <a:rPr lang="ru-RU" sz="2800" b="1" dirty="0" smtClean="0">
                <a:solidFill>
                  <a:prstClr val="black"/>
                </a:solidFill>
              </a:rPr>
              <a:t>ориентиры</a:t>
            </a:r>
            <a:r>
              <a:rPr lang="ru-RU" sz="2800" dirty="0" smtClean="0">
                <a:solidFill>
                  <a:prstClr val="black"/>
                </a:solidFill>
              </a:rPr>
              <a:t> </a:t>
            </a:r>
            <a:r>
              <a:rPr lang="ru-RU" sz="2800" b="1" dirty="0" smtClean="0">
                <a:solidFill>
                  <a:prstClr val="black"/>
                </a:solidFill>
              </a:rPr>
              <a:t>человека</a:t>
            </a:r>
            <a:r>
              <a:rPr lang="ru-RU" sz="2800" dirty="0" smtClean="0">
                <a:solidFill>
                  <a:prstClr val="black"/>
                </a:solidFill>
              </a:rPr>
              <a:t> </a:t>
            </a:r>
            <a:endParaRPr lang="ru-RU" sz="2800" dirty="0"/>
          </a:p>
        </p:txBody>
      </p:sp>
      <p:sp>
        <p:nvSpPr>
          <p:cNvPr id="4" name="Прямоугольник 3"/>
          <p:cNvSpPr/>
          <p:nvPr/>
        </p:nvSpPr>
        <p:spPr>
          <a:xfrm>
            <a:off x="928662" y="1285860"/>
            <a:ext cx="1890261" cy="523220"/>
          </a:xfrm>
          <a:prstGeom prst="rect">
            <a:avLst/>
          </a:prstGeom>
        </p:spPr>
        <p:txBody>
          <a:bodyPr wrap="none">
            <a:spAutoFit/>
          </a:bodyPr>
          <a:lstStyle/>
          <a:p>
            <a:r>
              <a:rPr lang="ru-RU" sz="2800" dirty="0" smtClean="0">
                <a:solidFill>
                  <a:prstClr val="black"/>
                </a:solidFill>
              </a:rPr>
              <a:t> ценности </a:t>
            </a:r>
            <a:endParaRPr lang="ru-RU" sz="2800" dirty="0"/>
          </a:p>
        </p:txBody>
      </p:sp>
      <p:sp>
        <p:nvSpPr>
          <p:cNvPr id="5" name="Прямоугольник 4"/>
          <p:cNvSpPr/>
          <p:nvPr/>
        </p:nvSpPr>
        <p:spPr>
          <a:xfrm>
            <a:off x="6286512" y="1857364"/>
            <a:ext cx="2357454" cy="523220"/>
          </a:xfrm>
          <a:prstGeom prst="rect">
            <a:avLst/>
          </a:prstGeom>
        </p:spPr>
        <p:txBody>
          <a:bodyPr wrap="square">
            <a:spAutoFit/>
          </a:bodyPr>
          <a:lstStyle/>
          <a:p>
            <a:r>
              <a:rPr lang="ru-RU" sz="2800" dirty="0" smtClean="0">
                <a:solidFill>
                  <a:prstClr val="black"/>
                </a:solidFill>
              </a:rPr>
              <a:t>убеждения</a:t>
            </a:r>
            <a:r>
              <a:rPr lang="ru-RU" dirty="0" smtClean="0">
                <a:solidFill>
                  <a:prstClr val="black"/>
                </a:solidFill>
              </a:rPr>
              <a:t>, </a:t>
            </a:r>
            <a:endParaRPr lang="ru-RU" dirty="0"/>
          </a:p>
        </p:txBody>
      </p:sp>
      <p:sp>
        <p:nvSpPr>
          <p:cNvPr id="6" name="Прямоугольник 5"/>
          <p:cNvSpPr/>
          <p:nvPr/>
        </p:nvSpPr>
        <p:spPr>
          <a:xfrm>
            <a:off x="642910" y="1928802"/>
            <a:ext cx="3020379" cy="523220"/>
          </a:xfrm>
          <a:prstGeom prst="rect">
            <a:avLst/>
          </a:prstGeom>
        </p:spPr>
        <p:txBody>
          <a:bodyPr wrap="none">
            <a:spAutoFit/>
          </a:bodyPr>
          <a:lstStyle/>
          <a:p>
            <a:r>
              <a:rPr lang="ru-RU" sz="2800" dirty="0" smtClean="0">
                <a:solidFill>
                  <a:prstClr val="black"/>
                </a:solidFill>
              </a:rPr>
              <a:t>жизненные цели </a:t>
            </a:r>
            <a:endParaRPr lang="ru-RU" sz="2800" dirty="0"/>
          </a:p>
        </p:txBody>
      </p:sp>
      <p:sp>
        <p:nvSpPr>
          <p:cNvPr id="7" name="Прямоугольник 6"/>
          <p:cNvSpPr/>
          <p:nvPr/>
        </p:nvSpPr>
        <p:spPr>
          <a:xfrm>
            <a:off x="5929322" y="1285860"/>
            <a:ext cx="2053767" cy="523220"/>
          </a:xfrm>
          <a:prstGeom prst="rect">
            <a:avLst/>
          </a:prstGeom>
        </p:spPr>
        <p:txBody>
          <a:bodyPr wrap="none">
            <a:spAutoFit/>
          </a:bodyPr>
          <a:lstStyle/>
          <a:p>
            <a:r>
              <a:rPr lang="ru-RU" sz="2800" dirty="0" smtClean="0">
                <a:solidFill>
                  <a:prstClr val="black"/>
                </a:solidFill>
              </a:rPr>
              <a:t>принципы. </a:t>
            </a:r>
            <a:endParaRPr lang="ru-RU" sz="2800" dirty="0"/>
          </a:p>
        </p:txBody>
      </p:sp>
      <p:sp>
        <p:nvSpPr>
          <p:cNvPr id="8" name="Прямоугольник 7"/>
          <p:cNvSpPr/>
          <p:nvPr/>
        </p:nvSpPr>
        <p:spPr>
          <a:xfrm>
            <a:off x="214282" y="4929198"/>
            <a:ext cx="8501090" cy="954107"/>
          </a:xfrm>
          <a:prstGeom prst="rect">
            <a:avLst/>
          </a:prstGeom>
        </p:spPr>
        <p:txBody>
          <a:bodyPr wrap="square">
            <a:spAutoFit/>
          </a:bodyPr>
          <a:lstStyle/>
          <a:p>
            <a:r>
              <a:rPr lang="ru-RU" sz="2800" b="1" dirty="0" smtClean="0">
                <a:solidFill>
                  <a:prstClr val="black"/>
                </a:solidFill>
              </a:rPr>
              <a:t>Ориентир</a:t>
            </a:r>
            <a:r>
              <a:rPr lang="ru-RU" sz="2800" dirty="0" smtClean="0">
                <a:solidFill>
                  <a:prstClr val="black"/>
                </a:solidFill>
              </a:rPr>
              <a:t> –служит опорой </a:t>
            </a:r>
            <a:r>
              <a:rPr lang="ru-RU" sz="2800" b="1" dirty="0" smtClean="0">
                <a:solidFill>
                  <a:prstClr val="black"/>
                </a:solidFill>
              </a:rPr>
              <a:t>в</a:t>
            </a:r>
            <a:r>
              <a:rPr lang="ru-RU" sz="2800" dirty="0" smtClean="0">
                <a:solidFill>
                  <a:prstClr val="black"/>
                </a:solidFill>
              </a:rPr>
              <a:t> </a:t>
            </a:r>
            <a:r>
              <a:rPr lang="ru-RU" sz="2800" b="1" dirty="0" smtClean="0">
                <a:solidFill>
                  <a:prstClr val="black"/>
                </a:solidFill>
              </a:rPr>
              <a:t>жизни</a:t>
            </a:r>
            <a:r>
              <a:rPr lang="ru-RU" sz="2800" dirty="0" smtClean="0">
                <a:solidFill>
                  <a:prstClr val="black"/>
                </a:solidFill>
              </a:rPr>
              <a:t>, помогает определить направление движения, цель </a:t>
            </a:r>
            <a:r>
              <a:rPr lang="ru-RU" sz="2800" b="1" dirty="0" smtClean="0">
                <a:solidFill>
                  <a:prstClr val="black"/>
                </a:solidFill>
              </a:rPr>
              <a:t>жизни</a:t>
            </a:r>
            <a:endParaRPr lang="ru-RU"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4290"/>
            <a:ext cx="8929718" cy="1384995"/>
          </a:xfrm>
          <a:prstGeom prst="rect">
            <a:avLst/>
          </a:prstGeom>
          <a:solidFill>
            <a:schemeClr val="bg1">
              <a:lumMod val="75000"/>
            </a:schemeClr>
          </a:solidFill>
          <a:ln>
            <a:solidFill>
              <a:srgbClr val="009900"/>
            </a:solidFill>
          </a:ln>
        </p:spPr>
        <p:txBody>
          <a:bodyPr wrap="square">
            <a:spAutoFit/>
          </a:bodyPr>
          <a:lstStyle/>
          <a:p>
            <a:pPr marL="342900" indent="-342900" algn="ctr"/>
            <a:r>
              <a:rPr lang="ru-RU" sz="2400" b="1" u="sng" dirty="0" smtClean="0"/>
              <a:t>Умение рассуждать !</a:t>
            </a:r>
          </a:p>
          <a:p>
            <a:pPr marL="342900" indent="-342900" algn="ctr"/>
            <a:r>
              <a:rPr lang="ru-RU" sz="2400" b="1" dirty="0" smtClean="0">
                <a:latin typeface="Times New Roman" pitchFamily="18" charset="0"/>
                <a:cs typeface="Times New Roman" pitchFamily="18" charset="0"/>
              </a:rPr>
              <a:t>1.1.Духовная жизнь человека. Внутренний мир человека</a:t>
            </a:r>
            <a:r>
              <a:rPr lang="ru-RU" sz="2400" b="1" dirty="0" smtClean="0">
                <a:solidFill>
                  <a:schemeClr val="bg1"/>
                </a:solidFill>
                <a:latin typeface="Times New Roman" pitchFamily="18" charset="0"/>
                <a:cs typeface="Times New Roman" pitchFamily="18" charset="0"/>
              </a:rPr>
              <a:t>.</a:t>
            </a:r>
          </a:p>
          <a:p>
            <a:pPr marL="342900" indent="-342900" algn="ctr"/>
            <a:r>
              <a:rPr lang="ru-RU" dirty="0" smtClean="0">
                <a:solidFill>
                  <a:schemeClr val="bg1"/>
                </a:solidFill>
              </a:rPr>
              <a:t/>
            </a:r>
            <a:br>
              <a:rPr lang="ru-RU" dirty="0" smtClean="0">
                <a:solidFill>
                  <a:schemeClr val="bg1"/>
                </a:solidFill>
              </a:rPr>
            </a:br>
            <a:endParaRPr lang="ru-RU" dirty="0">
              <a:solidFill>
                <a:schemeClr val="bg1"/>
              </a:solidFill>
            </a:endParaRPr>
          </a:p>
        </p:txBody>
      </p:sp>
      <p:sp>
        <p:nvSpPr>
          <p:cNvPr id="3" name="Прямоугольник 2"/>
          <p:cNvSpPr/>
          <p:nvPr/>
        </p:nvSpPr>
        <p:spPr>
          <a:xfrm>
            <a:off x="0" y="1071546"/>
            <a:ext cx="3929090" cy="2862322"/>
          </a:xfrm>
          <a:prstGeom prst="rect">
            <a:avLst/>
          </a:prstGeom>
          <a:solidFill>
            <a:schemeClr val="accent6">
              <a:lumMod val="20000"/>
              <a:lumOff val="80000"/>
            </a:schemeClr>
          </a:solidFill>
          <a:ln>
            <a:solidFill>
              <a:srgbClr val="009900"/>
            </a:solidFill>
          </a:ln>
        </p:spPr>
        <p:txBody>
          <a:bodyPr wrap="square">
            <a:spAutoFit/>
          </a:bodyPr>
          <a:lstStyle/>
          <a:p>
            <a:pPr marL="342900" indent="-342900">
              <a:buAutoNum type="arabicParenR"/>
            </a:pPr>
            <a:r>
              <a:rPr lang="ru-RU" sz="2000" dirty="0">
                <a:latin typeface="Times New Roman" pitchFamily="18" charset="0"/>
                <a:cs typeface="Times New Roman" pitchFamily="18" charset="0"/>
              </a:rPr>
              <a:t>Душа человека, состояния души: упадок духа, апатия, кризис, надежда/отчаяние и др.</a:t>
            </a:r>
          </a:p>
          <a:p>
            <a:pPr marL="342900" indent="-342900">
              <a:buAutoNum type="arabicParenR"/>
            </a:pPr>
            <a:r>
              <a:rPr lang="ru-RU" sz="2000" dirty="0">
                <a:latin typeface="Times New Roman" pitchFamily="18" charset="0"/>
                <a:cs typeface="Times New Roman" pitchFamily="18" charset="0"/>
              </a:rPr>
              <a:t> Чувства и эмоции (конфликт разума и чувств).</a:t>
            </a:r>
          </a:p>
          <a:p>
            <a:pPr marL="342900" indent="-342900">
              <a:buAutoNum type="arabicParenR"/>
            </a:pPr>
            <a:r>
              <a:rPr lang="ru-RU" sz="2000" dirty="0">
                <a:latin typeface="Times New Roman" pitchFamily="18" charset="0"/>
                <a:cs typeface="Times New Roman" pitchFamily="18" charset="0"/>
              </a:rPr>
              <a:t> Характер человека. Качества личности (положительные и отрицательные). Воля, желания, стремления, вера. </a:t>
            </a:r>
          </a:p>
        </p:txBody>
      </p:sp>
      <p:sp>
        <p:nvSpPr>
          <p:cNvPr id="4" name="Прямоугольник 3"/>
          <p:cNvSpPr/>
          <p:nvPr/>
        </p:nvSpPr>
        <p:spPr>
          <a:xfrm>
            <a:off x="4071934" y="1071546"/>
            <a:ext cx="4572000" cy="2862322"/>
          </a:xfrm>
          <a:prstGeom prst="rect">
            <a:avLst/>
          </a:prstGeom>
          <a:solidFill>
            <a:schemeClr val="accent6">
              <a:lumMod val="20000"/>
              <a:lumOff val="80000"/>
            </a:schemeClr>
          </a:solidFill>
          <a:ln>
            <a:solidFill>
              <a:srgbClr val="009900"/>
            </a:solidFill>
          </a:ln>
        </p:spPr>
        <p:txBody>
          <a:bodyPr>
            <a:spAutoFit/>
          </a:bodyPr>
          <a:lstStyle/>
          <a:p>
            <a:pPr marL="342900" indent="-342900">
              <a:buAutoNum type="arabicParenR"/>
            </a:pPr>
            <a:r>
              <a:rPr lang="ru-RU" sz="2000" dirty="0" smtClean="0">
                <a:latin typeface="Times New Roman" pitchFamily="18" charset="0"/>
                <a:cs typeface="Times New Roman" pitchFamily="18" charset="0"/>
              </a:rPr>
              <a:t>Жизненные (моральные) ценности: вечные и сиюминутные, истинные и ложные. Вечные категории морали: добро, правда, долг, совесть, честь, счастье и др. </a:t>
            </a:r>
          </a:p>
          <a:p>
            <a:pPr marL="342900" indent="-342900">
              <a:buAutoNum type="arabicParenR"/>
            </a:pPr>
            <a:r>
              <a:rPr lang="ru-RU" sz="2000" dirty="0" smtClean="0">
                <a:latin typeface="Times New Roman" pitchFamily="18" charset="0"/>
                <a:cs typeface="Times New Roman" pitchFamily="18" charset="0"/>
              </a:rPr>
              <a:t>Нравственный идеал. Моральный конфликт и нравственный выбор. </a:t>
            </a:r>
          </a:p>
          <a:p>
            <a:pPr marL="342900" indent="-342900">
              <a:buAutoNum type="arabicParenR"/>
            </a:pPr>
            <a:r>
              <a:rPr lang="ru-RU" sz="2000" dirty="0" smtClean="0">
                <a:latin typeface="Times New Roman" pitchFamily="18" charset="0"/>
                <a:cs typeface="Times New Roman" pitchFamily="18" charset="0"/>
              </a:rPr>
              <a:t>Жизненные испытания как проверка нравственной стойкости человека</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5" name="Прямоугольник 4"/>
          <p:cNvSpPr/>
          <p:nvPr/>
        </p:nvSpPr>
        <p:spPr>
          <a:xfrm>
            <a:off x="857224" y="3929066"/>
            <a:ext cx="7715304" cy="1631216"/>
          </a:xfrm>
          <a:prstGeom prst="rect">
            <a:avLst/>
          </a:prstGeom>
          <a:solidFill>
            <a:schemeClr val="accent6">
              <a:lumMod val="20000"/>
              <a:lumOff val="80000"/>
            </a:schemeClr>
          </a:solidFill>
          <a:ln>
            <a:solidFill>
              <a:srgbClr val="009900"/>
            </a:solidFill>
          </a:ln>
        </p:spPr>
        <p:txBody>
          <a:bodyPr wrap="square">
            <a:spAutoFit/>
          </a:bodyPr>
          <a:lstStyle/>
          <a:p>
            <a:pPr marL="342900" indent="-342900">
              <a:buAutoNum type="arabicParenR"/>
            </a:pPr>
            <a:r>
              <a:rPr lang="ru-RU" sz="2000" dirty="0" smtClean="0">
                <a:latin typeface="Times New Roman" pitchFamily="18" charset="0"/>
                <a:cs typeface="Times New Roman" pitchFamily="18" charset="0"/>
              </a:rPr>
              <a:t>Этика и мораль: моральные нормы, добро и зло (борьба в душе человека), нравственный выбор, внутренний (моральный) конфликт (например, между чувством и долгом). Жизненная позиция и жизненные (моральные) принципы и беспринципность, жизненная позиция. </a:t>
            </a:r>
          </a:p>
        </p:txBody>
      </p:sp>
      <p:sp>
        <p:nvSpPr>
          <p:cNvPr id="6" name="Прямоугольник 5"/>
          <p:cNvSpPr/>
          <p:nvPr/>
        </p:nvSpPr>
        <p:spPr>
          <a:xfrm>
            <a:off x="214282" y="5534561"/>
            <a:ext cx="8501122" cy="1508105"/>
          </a:xfrm>
          <a:prstGeom prst="rect">
            <a:avLst/>
          </a:prstGeom>
        </p:spPr>
        <p:txBody>
          <a:bodyPr wrap="square">
            <a:spAutoFit/>
          </a:bodyPr>
          <a:lstStyle/>
          <a:p>
            <a:pPr marL="342900" indent="-342900"/>
            <a:r>
              <a:rPr lang="ru-RU" sz="2400" dirty="0" smtClean="0">
                <a:latin typeface="Times New Roman" pitchFamily="18" charset="0"/>
                <a:cs typeface="Times New Roman" pitchFamily="18" charset="0"/>
              </a:rPr>
              <a:t> Н. М. Карамзин « Бедная Лиза». А. С. Пушкин « Капитанская дочка»</a:t>
            </a:r>
            <a:r>
              <a:rPr lang="ru-RU" sz="2400" dirty="0" smtClean="0"/>
              <a:t>.В. </a:t>
            </a:r>
            <a:r>
              <a:rPr lang="ru-RU" sz="2400" dirty="0" err="1" smtClean="0"/>
              <a:t>Дёгтев</a:t>
            </a:r>
            <a:r>
              <a:rPr lang="ru-RU" sz="2400" dirty="0" smtClean="0"/>
              <a:t> «Аморальный приказ».Куприн « Сказка»-.ментальная карта по произведению</a:t>
            </a:r>
          </a:p>
          <a:p>
            <a:pPr marL="342900" indent="-342900"/>
            <a:endParaRPr lang="ru-RU"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28957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7016" y="2132856"/>
            <a:ext cx="8135888" cy="3046988"/>
          </a:xfrm>
          <a:prstGeom prst="rect">
            <a:avLst/>
          </a:prstGeom>
          <a:solidFill>
            <a:schemeClr val="accent6">
              <a:lumMod val="20000"/>
              <a:lumOff val="80000"/>
            </a:schemeClr>
          </a:solidFill>
          <a:ln>
            <a:solidFill>
              <a:srgbClr val="009900"/>
            </a:solidFill>
          </a:ln>
        </p:spPr>
        <p:txBody>
          <a:bodyPr wrap="square">
            <a:spAutoFit/>
          </a:bodyPr>
          <a:lstStyle/>
          <a:p>
            <a:r>
              <a:rPr lang="ru-RU" sz="2400" dirty="0" smtClean="0">
                <a:latin typeface="Times New Roman" pitchFamily="18" charset="0"/>
                <a:cs typeface="Times New Roman" pitchFamily="18" charset="0"/>
              </a:rPr>
              <a:t>Размышления </a:t>
            </a:r>
            <a:r>
              <a:rPr lang="ru-RU" sz="2400" dirty="0">
                <a:latin typeface="Times New Roman" pitchFamily="18" charset="0"/>
                <a:cs typeface="Times New Roman" pitchFamily="18" charset="0"/>
              </a:rPr>
              <a:t>о вечных </a:t>
            </a:r>
            <a:r>
              <a:rPr lang="ru-RU" sz="2400" dirty="0" smtClean="0">
                <a:latin typeface="Times New Roman" pitchFamily="18" charset="0"/>
                <a:cs typeface="Times New Roman" pitchFamily="18" charset="0"/>
              </a:rPr>
              <a:t>вопросах</a:t>
            </a:r>
          </a:p>
          <a:p>
            <a:r>
              <a:rPr lang="ru-RU" sz="2400" dirty="0" smtClean="0">
                <a:latin typeface="Times New Roman" pitchFamily="18" charset="0"/>
                <a:cs typeface="Times New Roman" pitchFamily="18" charset="0"/>
              </a:rPr>
              <a:t>1. </a:t>
            </a:r>
            <a:r>
              <a:rPr lang="ru-RU" sz="2400" dirty="0">
                <a:latin typeface="Times New Roman" pitchFamily="18" charset="0"/>
                <a:cs typeface="Times New Roman" pitchFamily="18" charset="0"/>
              </a:rPr>
              <a:t>Чем опасно равнодушие?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2.Почему </a:t>
            </a:r>
            <a:r>
              <a:rPr lang="ru-RU" sz="2400" dirty="0">
                <a:latin typeface="Times New Roman" pitchFamily="18" charset="0"/>
                <a:cs typeface="Times New Roman" pitchFamily="18" charset="0"/>
              </a:rPr>
              <a:t>важно уметь сострадать другому?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 3.Чем </a:t>
            </a:r>
            <a:r>
              <a:rPr lang="ru-RU" sz="2400" dirty="0">
                <a:latin typeface="Times New Roman" pitchFamily="18" charset="0"/>
                <a:cs typeface="Times New Roman" pitchFamily="18" charset="0"/>
              </a:rPr>
              <a:t>страшен эгоизм?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4. </a:t>
            </a:r>
            <a:r>
              <a:rPr lang="ru-RU" sz="2400" dirty="0">
                <a:latin typeface="Times New Roman" pitchFamily="18" charset="0"/>
                <a:cs typeface="Times New Roman" pitchFamily="18" charset="0"/>
              </a:rPr>
              <a:t>Трусость и предательство: как связаны эти понятия? </a:t>
            </a:r>
            <a:r>
              <a:rPr lang="ru-RU" sz="2400" dirty="0" smtClean="0">
                <a:latin typeface="Times New Roman" pitchFamily="18" charset="0"/>
                <a:cs typeface="Times New Roman" pitchFamily="18" charset="0"/>
              </a:rPr>
              <a:t>5.Размышления </a:t>
            </a:r>
            <a:r>
              <a:rPr lang="ru-RU" sz="2400" dirty="0">
                <a:latin typeface="Times New Roman" pitchFamily="18" charset="0"/>
                <a:cs typeface="Times New Roman" pitchFamily="18" charset="0"/>
              </a:rPr>
              <a:t>о чести и бесчестии чести, о </a:t>
            </a:r>
            <a:r>
              <a:rPr lang="ru-RU" sz="2400" dirty="0" smtClean="0">
                <a:latin typeface="Times New Roman" pitchFamily="18" charset="0"/>
                <a:cs typeface="Times New Roman" pitchFamily="18" charset="0"/>
              </a:rPr>
              <a:t>совести</a:t>
            </a:r>
          </a:p>
          <a:p>
            <a:r>
              <a:rPr lang="ru-RU" sz="2400" dirty="0" smtClean="0">
                <a:latin typeface="Times New Roman" pitchFamily="18" charset="0"/>
                <a:cs typeface="Times New Roman" pitchFamily="18" charset="0"/>
              </a:rPr>
              <a:t>6.Что </a:t>
            </a:r>
            <a:r>
              <a:rPr lang="ru-RU" sz="2400" dirty="0">
                <a:latin typeface="Times New Roman" pitchFamily="18" charset="0"/>
                <a:cs typeface="Times New Roman" pitchFamily="18" charset="0"/>
              </a:rPr>
              <a:t>значит идти дорогой чести?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7.Какой </a:t>
            </a:r>
            <a:r>
              <a:rPr lang="ru-RU" sz="2400" dirty="0">
                <a:latin typeface="Times New Roman" pitchFamily="18" charset="0"/>
                <a:cs typeface="Times New Roman" pitchFamily="18" charset="0"/>
              </a:rPr>
              <a:t>поступок можно назвать бесчестным? </a:t>
            </a:r>
          </a:p>
        </p:txBody>
      </p:sp>
      <p:sp>
        <p:nvSpPr>
          <p:cNvPr id="2" name="Прямоугольник 1"/>
          <p:cNvSpPr/>
          <p:nvPr/>
        </p:nvSpPr>
        <p:spPr>
          <a:xfrm>
            <a:off x="287016" y="548680"/>
            <a:ext cx="8352928" cy="830997"/>
          </a:xfrm>
          <a:prstGeom prst="rect">
            <a:avLst/>
          </a:prstGeom>
          <a:solidFill>
            <a:schemeClr val="bg1">
              <a:lumMod val="75000"/>
            </a:schemeClr>
          </a:solidFill>
          <a:ln>
            <a:solidFill>
              <a:srgbClr val="009900"/>
            </a:solidFill>
          </a:ln>
        </p:spPr>
        <p:txBody>
          <a:bodyPr wrap="square">
            <a:spAutoFit/>
          </a:bodyPr>
          <a:lstStyle/>
          <a:p>
            <a:r>
              <a:rPr lang="ru-RU" sz="2400" b="1" dirty="0">
                <a:latin typeface="Times New Roman" pitchFamily="18" charset="0"/>
                <a:cs typeface="Times New Roman" pitchFamily="18" charset="0"/>
              </a:rPr>
              <a:t>1.2.Отношение человека к другому человеку (окружению), (нравственные идеалы и выбор между добром и злом).</a:t>
            </a:r>
          </a:p>
        </p:txBody>
      </p:sp>
    </p:spTree>
    <p:extLst>
      <p:ext uri="{BB962C8B-B14F-4D97-AF65-F5344CB8AC3E}">
        <p14:creationId xmlns:p14="http://schemas.microsoft.com/office/powerpoint/2010/main" val="1104988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214290"/>
            <a:ext cx="8143900" cy="738664"/>
          </a:xfrm>
          <a:prstGeom prst="rect">
            <a:avLst/>
          </a:prstGeom>
          <a:solidFill>
            <a:schemeClr val="bg1">
              <a:lumMod val="75000"/>
            </a:schemeClr>
          </a:solidFill>
          <a:ln>
            <a:solidFill>
              <a:srgbClr val="009900"/>
            </a:solidFill>
          </a:ln>
        </p:spPr>
        <p:txBody>
          <a:bodyPr wrap="square">
            <a:spAutoFit/>
          </a:bodyPr>
          <a:lstStyle/>
          <a:p>
            <a:pPr algn="ctr"/>
            <a:r>
              <a:rPr lang="ru-RU" sz="2800" b="1" dirty="0" smtClean="0">
                <a:latin typeface="Times New Roman" pitchFamily="18" charset="0"/>
                <a:cs typeface="Times New Roman" pitchFamily="18" charset="0"/>
              </a:rPr>
              <a:t> 1.3.Познание </a:t>
            </a:r>
            <a:r>
              <a:rPr lang="ru-RU" sz="2800" b="1" dirty="0">
                <a:latin typeface="Times New Roman" pitchFamily="18" charset="0"/>
                <a:cs typeface="Times New Roman" pitchFamily="18" charset="0"/>
              </a:rPr>
              <a:t>человеком самого </a:t>
            </a:r>
            <a:r>
              <a:rPr lang="ru-RU" sz="2800" b="1" dirty="0" smtClean="0">
                <a:latin typeface="Times New Roman" pitchFamily="18" charset="0"/>
                <a:cs typeface="Times New Roman" pitchFamily="18" charset="0"/>
              </a:rPr>
              <a:t>себя  </a:t>
            </a:r>
            <a:r>
              <a:rPr lang="ru-RU" dirty="0">
                <a:solidFill>
                  <a:schemeClr val="bg1"/>
                </a:solidFill>
              </a:rPr>
              <a:t/>
            </a:r>
            <a:br>
              <a:rPr lang="ru-RU" dirty="0">
                <a:solidFill>
                  <a:schemeClr val="bg1"/>
                </a:solidFill>
              </a:rPr>
            </a:br>
            <a:endParaRPr lang="ru-RU" sz="1400" dirty="0">
              <a:solidFill>
                <a:schemeClr val="bg1"/>
              </a:solidFill>
            </a:endParaRPr>
          </a:p>
        </p:txBody>
      </p:sp>
      <p:sp>
        <p:nvSpPr>
          <p:cNvPr id="3" name="Прямоугольник 2"/>
          <p:cNvSpPr/>
          <p:nvPr/>
        </p:nvSpPr>
        <p:spPr>
          <a:xfrm>
            <a:off x="214282" y="1214422"/>
            <a:ext cx="3892992" cy="3785652"/>
          </a:xfrm>
          <a:prstGeom prst="rect">
            <a:avLst/>
          </a:prstGeom>
          <a:solidFill>
            <a:schemeClr val="accent6">
              <a:lumMod val="20000"/>
              <a:lumOff val="80000"/>
            </a:schemeClr>
          </a:solidFill>
          <a:ln>
            <a:solidFill>
              <a:srgbClr val="009900"/>
            </a:solidFill>
          </a:ln>
        </p:spPr>
        <p:txBody>
          <a:bodyPr wrap="square">
            <a:spAutoFit/>
          </a:bodyPr>
          <a:lstStyle/>
          <a:p>
            <a:r>
              <a:rPr lang="ru-RU" sz="2000" dirty="0">
                <a:latin typeface="Times New Roman" pitchFamily="18" charset="0"/>
                <a:cs typeface="Times New Roman" pitchFamily="18" charset="0"/>
              </a:rPr>
              <a:t>Сознание (ум, разум, интеллект, мысль) и познание.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Воображение </a:t>
            </a:r>
            <a:r>
              <a:rPr lang="ru-RU" sz="2000" dirty="0">
                <a:latin typeface="Times New Roman" pitchFamily="18" charset="0"/>
                <a:cs typeface="Times New Roman" pitchFamily="18" charset="0"/>
              </a:rPr>
              <a:t>и мечта. Образование, мудрость. Самопознание, самовоспитание, самоконтроль, самооценка, рефлексия. </a:t>
            </a:r>
          </a:p>
          <a:p>
            <a:r>
              <a:rPr lang="ru-RU" sz="2000" dirty="0">
                <a:latin typeface="Times New Roman" pitchFamily="18" charset="0"/>
                <a:cs typeface="Times New Roman" pitchFamily="18" charset="0"/>
              </a:rPr>
              <a:t>Память. Мировоззрение, мировосприятие, мироощущение, образ мыслей, мнение (точка зрения).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Смысл </a:t>
            </a:r>
            <a:r>
              <a:rPr lang="ru-RU" sz="2000" dirty="0">
                <a:latin typeface="Times New Roman" pitchFamily="18" charset="0"/>
                <a:cs typeface="Times New Roman" pitchFamily="18" charset="0"/>
              </a:rPr>
              <a:t>жизни (цель и средства). </a:t>
            </a:r>
          </a:p>
        </p:txBody>
      </p:sp>
      <p:sp>
        <p:nvSpPr>
          <p:cNvPr id="4" name="Прямоугольник 3"/>
          <p:cNvSpPr/>
          <p:nvPr/>
        </p:nvSpPr>
        <p:spPr>
          <a:xfrm>
            <a:off x="4143372" y="1214422"/>
            <a:ext cx="4572000" cy="4093428"/>
          </a:xfrm>
          <a:prstGeom prst="rect">
            <a:avLst/>
          </a:prstGeom>
          <a:solidFill>
            <a:schemeClr val="accent6">
              <a:lumMod val="20000"/>
              <a:lumOff val="80000"/>
            </a:schemeClr>
          </a:solidFill>
          <a:ln>
            <a:solidFill>
              <a:srgbClr val="009900"/>
            </a:solidFill>
          </a:ln>
        </p:spPr>
        <p:txBody>
          <a:bodyPr wrap="square">
            <a:spAutoFit/>
          </a:bodyPr>
          <a:lstStyle/>
          <a:p>
            <a:r>
              <a:rPr lang="ru-RU" sz="2000" dirty="0" smtClean="0">
                <a:latin typeface="Times New Roman" pitchFamily="18" charset="0"/>
                <a:cs typeface="Times New Roman" pitchFamily="18" charset="0"/>
              </a:rPr>
              <a:t>Совесть, выбор, справедливость. Идеалы. Самообман, уверенность, сомнения. </a:t>
            </a:r>
          </a:p>
          <a:p>
            <a:r>
              <a:rPr lang="ru-RU" sz="2000" dirty="0" smtClean="0">
                <a:latin typeface="Times New Roman" pitchFamily="18" charset="0"/>
                <a:cs typeface="Times New Roman" pitchFamily="18" charset="0"/>
              </a:rPr>
              <a:t>Истина (правда) и ложь.</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Личность (индивидуальность), самобытность, духовная независимость, характер, темперамент.</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Этапы жизни, взросление: детство, отрочество, юность, зрелость, старость.</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Дар, талант, способности, призвание, увлечения, мастерство, профессионализм, навыки и умения. Образ жизни. Опыт и ошибки.</a:t>
            </a:r>
          </a:p>
        </p:txBody>
      </p:sp>
      <p:sp>
        <p:nvSpPr>
          <p:cNvPr id="5" name="Прямоугольник 4"/>
          <p:cNvSpPr/>
          <p:nvPr/>
        </p:nvSpPr>
        <p:spPr>
          <a:xfrm>
            <a:off x="357158" y="5286388"/>
            <a:ext cx="8215370" cy="1200329"/>
          </a:xfrm>
          <a:prstGeom prst="rect">
            <a:avLst/>
          </a:prstGeom>
        </p:spPr>
        <p:txBody>
          <a:bodyPr wrap="square">
            <a:spAutoFit/>
          </a:bodyPr>
          <a:lstStyle/>
          <a:p>
            <a:r>
              <a:rPr lang="ru-RU" sz="2400" dirty="0" smtClean="0">
                <a:latin typeface="Times New Roman" pitchFamily="18" charset="0"/>
                <a:cs typeface="Times New Roman" pitchFamily="18" charset="0"/>
              </a:rPr>
              <a:t>Толстой Л. Н. « Война и мир». И.С. Тургенев « Отцы и дети». Островский « Гроза». Куприн «Тапёр». А.Грин « Алые паруса».В. Распутин « Женский разговор»</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452913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5c485074e367daf2bb248f814dd29df2_l-5139423-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4708"/>
            <a:ext cx="4499992" cy="6843291"/>
          </a:xfrm>
          <a:prstGeom prst="rect">
            <a:avLst/>
          </a:prstGeom>
          <a:noFill/>
          <a:ln>
            <a:solidFill>
              <a:srgbClr val="009900"/>
            </a:solidFill>
          </a:ln>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66199"/>
            <a:ext cx="4860032" cy="6924973"/>
          </a:xfrm>
          <a:prstGeom prst="rect">
            <a:avLst/>
          </a:prstGeom>
          <a:solidFill>
            <a:schemeClr val="accent6">
              <a:lumMod val="20000"/>
              <a:lumOff val="80000"/>
            </a:schemeClr>
          </a:solidFill>
          <a:ln>
            <a:solidFill>
              <a:srgbClr val="009900"/>
            </a:solidFill>
          </a:ln>
        </p:spPr>
        <p:txBody>
          <a:bodyPr wrap="square">
            <a:spAutoFit/>
          </a:bodyPr>
          <a:lstStyle/>
          <a:p>
            <a:pPr fontAlgn="base"/>
            <a:r>
              <a:rPr lang="ru-RU" sz="2400" b="1" dirty="0" smtClean="0">
                <a:latin typeface="Times New Roman" panose="02020603050405020304" pitchFamily="18" charset="0"/>
                <a:cs typeface="Times New Roman" panose="02020603050405020304" pitchFamily="18" charset="0"/>
              </a:rPr>
              <a:t>1.1.Внутреннии</a:t>
            </a:r>
            <a:r>
              <a:rPr lang="ru-RU" sz="2400" b="1" dirty="0">
                <a:latin typeface="Times New Roman" panose="02020603050405020304" pitchFamily="18" charset="0"/>
                <a:cs typeface="Times New Roman" panose="02020603050405020304" pitchFamily="18" charset="0"/>
              </a:rPr>
              <a:t>̆ мир человека и его личностные </a:t>
            </a:r>
            <a:r>
              <a:rPr lang="ru-RU" sz="2400" b="1" dirty="0" smtClean="0">
                <a:latin typeface="Times New Roman" panose="02020603050405020304" pitchFamily="18" charset="0"/>
                <a:cs typeface="Times New Roman" panose="02020603050405020304" pitchFamily="18" charset="0"/>
              </a:rPr>
              <a:t>качества.</a:t>
            </a:r>
            <a:endParaRPr lang="ru-RU" sz="2400" b="1" dirty="0">
              <a:latin typeface="Times New Roman" panose="02020603050405020304" pitchFamily="18" charset="0"/>
              <a:cs typeface="Times New Roman" panose="02020603050405020304" pitchFamily="18" charset="0"/>
            </a:endParaRPr>
          </a:p>
          <a:p>
            <a:pPr fontAlgn="base"/>
            <a:r>
              <a:rPr lang="ru-RU" dirty="0" smtClean="0">
                <a:solidFill>
                  <a:srgbClr val="161514"/>
                </a:solidFill>
                <a:latin typeface="Times New Roman" panose="02020603050405020304" pitchFamily="18" charset="0"/>
                <a:cs typeface="Times New Roman" panose="02020603050405020304" pitchFamily="18" charset="0"/>
              </a:rPr>
              <a:t>А</a:t>
            </a:r>
            <a:r>
              <a:rPr lang="ru-RU" dirty="0">
                <a:solidFill>
                  <a:srgbClr val="161514"/>
                </a:solidFill>
                <a:latin typeface="Times New Roman" panose="02020603050405020304" pitchFamily="18" charset="0"/>
                <a:cs typeface="Times New Roman" panose="02020603050405020304" pitchFamily="18" charset="0"/>
              </a:rPr>
              <a:t>. Платонов, «Юшка». В произведении автор поднял тему внутреннего мира. Главный герой внешне был скромным и даже робким человеком. Окружающие считали его ничтожеством, потому что он не реагировал на нападки людей, даже когда его сильно унижали. Он плохо выглядел, скудно питался, мало зарабатывал и не имел семьи. Всего этого было достаточно для презрения. Но никто не знал, что истинная сущность Юшки проявляется в благородных делах и мыслях. Свои сбережения он тратил на содержание сироты. Благодаря ему девушка получила образование и встала на ноги. А сам Юшка умер, ведь не лечил свою болезнь и экономил на всем ради своей воспитанницы. Оказалось, что внутренний мир Ефима намного красивее и лучше его внешнего облика. Кажущаяся слабость на деле была выражением силы и терпения. Качества героя позволяют сделать вывод, что он был намного выше своего окружения, но не был понят им.</a:t>
            </a:r>
            <a:endParaRPr lang="ru-RU" b="0" i="0" dirty="0">
              <a:solidFill>
                <a:srgbClr val="161514"/>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8173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500042"/>
            <a:ext cx="8572560" cy="954107"/>
          </a:xfrm>
          <a:prstGeom prst="rect">
            <a:avLst/>
          </a:prstGeom>
        </p:spPr>
        <p:txBody>
          <a:bodyPr wrap="square">
            <a:spAutoFit/>
          </a:bodyPr>
          <a:lstStyle/>
          <a:p>
            <a:r>
              <a:rPr lang="ru-RU" sz="2800" dirty="0" smtClean="0"/>
              <a:t>Чем важен для современного человека опыт предыдущих поколений?</a:t>
            </a:r>
            <a:endParaRPr lang="ru-RU" sz="2800" dirty="0"/>
          </a:p>
        </p:txBody>
      </p:sp>
      <p:sp>
        <p:nvSpPr>
          <p:cNvPr id="3" name="Прямоугольник 2"/>
          <p:cNvSpPr/>
          <p:nvPr/>
        </p:nvSpPr>
        <p:spPr>
          <a:xfrm>
            <a:off x="285720" y="1357298"/>
            <a:ext cx="5000660" cy="830997"/>
          </a:xfrm>
          <a:prstGeom prst="rect">
            <a:avLst/>
          </a:prstGeom>
          <a:solidFill>
            <a:schemeClr val="accent6">
              <a:lumMod val="20000"/>
              <a:lumOff val="80000"/>
            </a:schemeClr>
          </a:solidFill>
        </p:spPr>
        <p:txBody>
          <a:bodyPr wrap="square">
            <a:spAutoFit/>
          </a:bodyPr>
          <a:lstStyle/>
          <a:p>
            <a:r>
              <a:rPr lang="ru-RU" sz="2400" dirty="0" smtClean="0"/>
              <a:t> Опыт предыдущих поколений безусловно важен. Он учит ….</a:t>
            </a:r>
            <a:endParaRPr lang="ru-RU" sz="2400" dirty="0"/>
          </a:p>
        </p:txBody>
      </p:sp>
      <p:sp>
        <p:nvSpPr>
          <p:cNvPr id="4" name="Прямоугольник 3"/>
          <p:cNvSpPr/>
          <p:nvPr/>
        </p:nvSpPr>
        <p:spPr>
          <a:xfrm>
            <a:off x="4643438" y="1071546"/>
            <a:ext cx="5143535" cy="461665"/>
          </a:xfrm>
          <a:prstGeom prst="rect">
            <a:avLst/>
          </a:prstGeom>
        </p:spPr>
        <p:txBody>
          <a:bodyPr wrap="square">
            <a:spAutoFit/>
          </a:bodyPr>
          <a:lstStyle/>
          <a:p>
            <a:r>
              <a:rPr lang="ru-RU" sz="2400" dirty="0" smtClean="0"/>
              <a:t>А. Алексин «Безумная Евдокия»</a:t>
            </a:r>
            <a:endParaRPr lang="ru-RU" sz="2400" dirty="0"/>
          </a:p>
        </p:txBody>
      </p:sp>
      <p:pic>
        <p:nvPicPr>
          <p:cNvPr id="7" name="Рисунок 6" descr="https://theslide.ru/img/thumbs/cf5bc05ff23bb3b944a0715b7c6530c8-800x.jpg"/>
          <p:cNvPicPr/>
          <p:nvPr/>
        </p:nvPicPr>
        <p:blipFill>
          <a:blip r:embed="rId2"/>
          <a:srcRect/>
          <a:stretch>
            <a:fillRect/>
          </a:stretch>
        </p:blipFill>
        <p:spPr bwMode="auto">
          <a:xfrm>
            <a:off x="571472" y="2143116"/>
            <a:ext cx="7929586" cy="4357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s://sprint-olympic.ru/wp-content/uploads/61c3e16e61f4d09a1c152c13a7463a90.jpg"/>
          <p:cNvPicPr/>
          <p:nvPr/>
        </p:nvPicPr>
        <p:blipFill>
          <a:blip r:embed="rId2"/>
          <a:srcRect/>
          <a:stretch>
            <a:fillRect/>
          </a:stretch>
        </p:blipFill>
        <p:spPr bwMode="auto">
          <a:xfrm>
            <a:off x="928662" y="1928802"/>
            <a:ext cx="7215238" cy="4429156"/>
          </a:xfrm>
          <a:prstGeom prst="rect">
            <a:avLst/>
          </a:prstGeom>
          <a:noFill/>
          <a:ln w="9525">
            <a:noFill/>
            <a:miter lim="800000"/>
            <a:headEnd/>
            <a:tailEnd/>
          </a:ln>
        </p:spPr>
      </p:pic>
      <p:sp>
        <p:nvSpPr>
          <p:cNvPr id="4" name="Прямоугольник 3"/>
          <p:cNvSpPr/>
          <p:nvPr/>
        </p:nvSpPr>
        <p:spPr>
          <a:xfrm>
            <a:off x="1714480" y="285728"/>
            <a:ext cx="7143800" cy="1077218"/>
          </a:xfrm>
          <a:prstGeom prst="rect">
            <a:avLst/>
          </a:prstGeom>
        </p:spPr>
        <p:txBody>
          <a:bodyPr wrap="square">
            <a:spAutoFit/>
          </a:bodyPr>
          <a:lstStyle/>
          <a:p>
            <a:r>
              <a:rPr lang="ru-RU" sz="3200" dirty="0" smtClean="0"/>
              <a:t> Опыт предыдущих поколений безусловно важен. Он учит ….</a:t>
            </a:r>
            <a:endParaRPr lang="ru-RU"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9144000" cy="6858000"/>
          </a:xfrm>
          <a:prstGeom prst="rect">
            <a:avLst/>
          </a:prstGeom>
        </p:spPr>
      </p:pic>
    </p:spTree>
    <p:extLst>
      <p:ext uri="{BB962C8B-B14F-4D97-AF65-F5344CB8AC3E}">
        <p14:creationId xmlns:p14="http://schemas.microsoft.com/office/powerpoint/2010/main" val="966173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556792"/>
            <a:ext cx="7488832" cy="4524315"/>
          </a:xfrm>
          <a:prstGeom prst="rect">
            <a:avLst/>
          </a:prstGeom>
          <a:solidFill>
            <a:schemeClr val="accent6">
              <a:lumMod val="20000"/>
              <a:lumOff val="80000"/>
            </a:schemeClr>
          </a:solidFill>
          <a:ln>
            <a:solidFill>
              <a:srgbClr val="009900"/>
            </a:solidFill>
          </a:ln>
        </p:spPr>
        <p:txBody>
          <a:bodyPr wrap="square">
            <a:spAutoFit/>
          </a:bodyPr>
          <a:lstStyle/>
          <a:p>
            <a:r>
              <a:rPr lang="ru-RU" sz="2400" dirty="0" smtClean="0">
                <a:latin typeface="Times New Roman" pitchFamily="18" charset="0"/>
                <a:cs typeface="Times New Roman" pitchFamily="18" charset="0"/>
              </a:rPr>
              <a:t>1.Нужно </a:t>
            </a:r>
            <a:r>
              <a:rPr lang="ru-RU" sz="2400" dirty="0">
                <a:latin typeface="Times New Roman" pitchFamily="18" charset="0"/>
                <a:cs typeface="Times New Roman" pitchFamily="18" charset="0"/>
              </a:rPr>
              <a:t>ли стремиться к познанию самого себя?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2.Каким </a:t>
            </a:r>
            <a:r>
              <a:rPr lang="ru-RU" sz="2400" dirty="0">
                <a:latin typeface="Times New Roman" pitchFamily="18" charset="0"/>
                <a:cs typeface="Times New Roman" pitchFamily="18" charset="0"/>
              </a:rPr>
              <a:t>может быть путь к познанию самого себя?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3.Что </a:t>
            </a:r>
            <a:r>
              <a:rPr lang="ru-RU" sz="2400" dirty="0">
                <a:latin typeface="Times New Roman" pitchFamily="18" charset="0"/>
                <a:cs typeface="Times New Roman" pitchFamily="18" charset="0"/>
              </a:rPr>
              <a:t>важно победить в самом себе?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4.Когда </a:t>
            </a:r>
            <a:r>
              <a:rPr lang="ru-RU" sz="2400" dirty="0">
                <a:latin typeface="Times New Roman" pitchFamily="18" charset="0"/>
                <a:cs typeface="Times New Roman" pitchFamily="18" charset="0"/>
              </a:rPr>
              <a:t>поражение закаляет характер человека?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5.Размышления </a:t>
            </a:r>
            <a:r>
              <a:rPr lang="ru-RU" sz="2400" dirty="0">
                <a:latin typeface="Times New Roman" pitchFamily="18" charset="0"/>
                <a:cs typeface="Times New Roman" pitchFamily="18" charset="0"/>
              </a:rPr>
              <a:t>о выборе жизненного пути, значимой цели, о </a:t>
            </a:r>
            <a:r>
              <a:rPr lang="ru-RU" sz="2400" dirty="0" smtClean="0">
                <a:latin typeface="Times New Roman" pitchFamily="18" charset="0"/>
                <a:cs typeface="Times New Roman" pitchFamily="18" charset="0"/>
              </a:rPr>
              <a:t>мечте.</a:t>
            </a:r>
          </a:p>
          <a:p>
            <a:r>
              <a:rPr lang="ru-RU" sz="2400" dirty="0" smtClean="0">
                <a:latin typeface="Times New Roman" pitchFamily="18" charset="0"/>
                <a:cs typeface="Times New Roman" pitchFamily="18" charset="0"/>
              </a:rPr>
              <a:t> 6.Какую </a:t>
            </a:r>
            <a:r>
              <a:rPr lang="ru-RU" sz="2400" dirty="0">
                <a:latin typeface="Times New Roman" pitchFamily="18" charset="0"/>
                <a:cs typeface="Times New Roman" pitchFamily="18" charset="0"/>
              </a:rPr>
              <a:t>жизнь можно считать прожитой не зря?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 7.Согласны </a:t>
            </a:r>
            <a:r>
              <a:rPr lang="ru-RU" sz="2400" dirty="0">
                <a:latin typeface="Times New Roman" pitchFamily="18" charset="0"/>
                <a:cs typeface="Times New Roman" pitchFamily="18" charset="0"/>
              </a:rPr>
              <a:t>ли Вы с мыслью, что жизненный путь – это постоянный выбор?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8.Какие </a:t>
            </a:r>
            <a:r>
              <a:rPr lang="ru-RU" sz="2400" dirty="0">
                <a:latin typeface="Times New Roman" pitchFamily="18" charset="0"/>
                <a:cs typeface="Times New Roman" pitchFamily="18" charset="0"/>
              </a:rPr>
              <a:t>ориентиры помогают не заблудиться на жизненном пути</a:t>
            </a:r>
            <a:r>
              <a:rPr lang="ru-RU" sz="2400" dirty="0" smtClean="0">
                <a:latin typeface="Times New Roman" pitchFamily="18" charset="0"/>
                <a:cs typeface="Times New Roman" pitchFamily="18" charset="0"/>
              </a:rPr>
              <a:t>?</a:t>
            </a:r>
          </a:p>
          <a:p>
            <a:r>
              <a:rPr lang="ru-RU" sz="2400" dirty="0" smtClean="0">
                <a:latin typeface="Times New Roman" pitchFamily="18" charset="0"/>
                <a:cs typeface="Times New Roman" pitchFamily="18" charset="0"/>
              </a:rPr>
              <a:t> 9.Почему </a:t>
            </a:r>
            <a:r>
              <a:rPr lang="ru-RU" sz="2400" dirty="0">
                <a:latin typeface="Times New Roman" pitchFamily="18" charset="0"/>
                <a:cs typeface="Times New Roman" pitchFamily="18" charset="0"/>
              </a:rPr>
              <a:t>важно осмысление пройденного пути? </a:t>
            </a:r>
          </a:p>
        </p:txBody>
      </p:sp>
      <p:sp>
        <p:nvSpPr>
          <p:cNvPr id="3" name="Прямоугольник 2"/>
          <p:cNvSpPr/>
          <p:nvPr/>
        </p:nvSpPr>
        <p:spPr>
          <a:xfrm>
            <a:off x="966071" y="620688"/>
            <a:ext cx="5594096" cy="523220"/>
          </a:xfrm>
          <a:prstGeom prst="rect">
            <a:avLst/>
          </a:prstGeom>
          <a:ln>
            <a:solidFill>
              <a:srgbClr val="009900"/>
            </a:solidFill>
          </a:ln>
        </p:spPr>
        <p:txBody>
          <a:bodyPr wrap="none">
            <a:spAutoFit/>
          </a:bodyPr>
          <a:lstStyle/>
          <a:p>
            <a:r>
              <a:rPr lang="ru-RU" sz="2800" b="1" dirty="0" smtClean="0">
                <a:latin typeface="Times New Roman" pitchFamily="18" charset="0"/>
                <a:cs typeface="Times New Roman" pitchFamily="18" charset="0"/>
              </a:rPr>
              <a:t>Познание </a:t>
            </a:r>
            <a:r>
              <a:rPr lang="ru-RU" sz="2800" b="1" dirty="0">
                <a:latin typeface="Times New Roman" pitchFamily="18" charset="0"/>
                <a:cs typeface="Times New Roman" pitchFamily="18" charset="0"/>
              </a:rPr>
              <a:t>человеком самого себя </a:t>
            </a:r>
          </a:p>
        </p:txBody>
      </p:sp>
    </p:spTree>
    <p:extLst>
      <p:ext uri="{BB962C8B-B14F-4D97-AF65-F5344CB8AC3E}">
        <p14:creationId xmlns:p14="http://schemas.microsoft.com/office/powerpoint/2010/main" val="1503758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7715304" cy="1661993"/>
          </a:xfrm>
          <a:prstGeom prst="rect">
            <a:avLst/>
          </a:prstGeom>
          <a:solidFill>
            <a:schemeClr val="bg1">
              <a:lumMod val="75000"/>
            </a:schemeClr>
          </a:solidFill>
          <a:ln>
            <a:solidFill>
              <a:srgbClr val="009900"/>
            </a:solidFill>
          </a:ln>
        </p:spPr>
        <p:txBody>
          <a:bodyPr wrap="square">
            <a:spAutoFit/>
          </a:bodyPr>
          <a:lstStyle/>
          <a:p>
            <a:r>
              <a:rPr lang="ru-RU" b="1" dirty="0">
                <a:solidFill>
                  <a:schemeClr val="bg1"/>
                </a:solidFill>
                <a:latin typeface="Montserrat"/>
              </a:rPr>
              <a:t> </a:t>
            </a:r>
            <a:r>
              <a:rPr lang="ru-RU" b="1" dirty="0" smtClean="0">
                <a:solidFill>
                  <a:schemeClr val="bg1"/>
                </a:solidFill>
                <a:latin typeface="Montserrat"/>
              </a:rPr>
              <a:t> </a:t>
            </a:r>
            <a:endParaRPr lang="ru-RU" b="1" u="sng" dirty="0" smtClean="0">
              <a:solidFill>
                <a:schemeClr val="bg1"/>
              </a:solidFill>
            </a:endParaRPr>
          </a:p>
          <a:p>
            <a:r>
              <a:rPr lang="ru-RU" sz="2800" b="1" dirty="0" smtClean="0">
                <a:latin typeface="Times New Roman" pitchFamily="18" charset="0"/>
                <a:cs typeface="Times New Roman" pitchFamily="18" charset="0"/>
              </a:rPr>
              <a:t>Отношение </a:t>
            </a:r>
            <a:r>
              <a:rPr lang="ru-RU" sz="2800" b="1" dirty="0">
                <a:latin typeface="Times New Roman" pitchFamily="18" charset="0"/>
                <a:cs typeface="Times New Roman" pitchFamily="18" charset="0"/>
              </a:rPr>
              <a:t>человека к другому человеку, окружению, свобода и ограничения</a:t>
            </a:r>
            <a:r>
              <a:rPr lang="ru-RU" sz="2800" dirty="0">
                <a:solidFill>
                  <a:schemeClr val="bg1"/>
                </a:solidFill>
                <a:latin typeface="Times New Roman" pitchFamily="18" charset="0"/>
                <a:cs typeface="Times New Roman" pitchFamily="18" charset="0"/>
              </a:rPr>
              <a:t/>
            </a:r>
            <a:br>
              <a:rPr lang="ru-RU" sz="2800" dirty="0">
                <a:solidFill>
                  <a:schemeClr val="bg1"/>
                </a:solidFill>
                <a:latin typeface="Times New Roman" pitchFamily="18" charset="0"/>
                <a:cs typeface="Times New Roman" pitchFamily="18" charset="0"/>
              </a:rPr>
            </a:br>
            <a:endParaRPr lang="ru-RU" sz="2800" dirty="0">
              <a:solidFill>
                <a:schemeClr val="bg1"/>
              </a:solidFill>
              <a:latin typeface="Times New Roman" pitchFamily="18" charset="0"/>
              <a:cs typeface="Times New Roman" pitchFamily="18" charset="0"/>
            </a:endParaRPr>
          </a:p>
        </p:txBody>
      </p:sp>
      <p:sp>
        <p:nvSpPr>
          <p:cNvPr id="3" name="Прямоугольник 2"/>
          <p:cNvSpPr/>
          <p:nvPr/>
        </p:nvSpPr>
        <p:spPr>
          <a:xfrm>
            <a:off x="323528" y="1844824"/>
            <a:ext cx="3500462" cy="3970318"/>
          </a:xfrm>
          <a:prstGeom prst="rect">
            <a:avLst/>
          </a:prstGeom>
          <a:solidFill>
            <a:schemeClr val="accent6">
              <a:lumMod val="20000"/>
              <a:lumOff val="80000"/>
            </a:schemeClr>
          </a:solidFill>
        </p:spPr>
        <p:txBody>
          <a:bodyPr wrap="square">
            <a:spAutoFit/>
          </a:bodyPr>
          <a:lstStyle/>
          <a:p>
            <a:r>
              <a:rPr lang="ru-RU" sz="2800" dirty="0">
                <a:latin typeface="Times New Roman" pitchFamily="18" charset="0"/>
                <a:cs typeface="Times New Roman" pitchFamily="18" charset="0"/>
              </a:rPr>
              <a:t>Поведение и поступки человека, отношение к другому человеку.</a:t>
            </a:r>
          </a:p>
          <a:p>
            <a:r>
              <a:rPr lang="ru-RU" sz="2800" dirty="0">
                <a:latin typeface="Times New Roman" pitchFamily="18" charset="0"/>
                <a:cs typeface="Times New Roman" pitchFamily="18" charset="0"/>
              </a:rPr>
              <a:t> Дружба и вражда. Любовь и ненависть. Верность и измена.</a:t>
            </a:r>
          </a:p>
          <a:p>
            <a:r>
              <a:rPr lang="ru-RU" sz="2800" dirty="0">
                <a:latin typeface="Times New Roman" pitchFamily="18" charset="0"/>
                <a:cs typeface="Times New Roman" pitchFamily="18" charset="0"/>
              </a:rPr>
              <a:t> Равнодушие и отзывчивость</a:t>
            </a:r>
            <a:r>
              <a:rPr lang="ru-RU" sz="2800" dirty="0">
                <a:solidFill>
                  <a:schemeClr val="bg1"/>
                </a:solidFill>
                <a:latin typeface="Times New Roman" pitchFamily="18" charset="0"/>
                <a:cs typeface="Times New Roman" pitchFamily="18" charset="0"/>
              </a:rPr>
              <a:t>. </a:t>
            </a:r>
          </a:p>
        </p:txBody>
      </p:sp>
      <p:sp>
        <p:nvSpPr>
          <p:cNvPr id="4" name="Прямоугольник 3"/>
          <p:cNvSpPr/>
          <p:nvPr/>
        </p:nvSpPr>
        <p:spPr>
          <a:xfrm>
            <a:off x="4427984" y="2275711"/>
            <a:ext cx="4572000" cy="3108543"/>
          </a:xfrm>
          <a:prstGeom prst="rect">
            <a:avLst/>
          </a:prstGeom>
          <a:solidFill>
            <a:schemeClr val="accent6">
              <a:lumMod val="20000"/>
              <a:lumOff val="80000"/>
            </a:schemeClr>
          </a:solidFill>
          <a:ln>
            <a:solidFill>
              <a:srgbClr val="009900"/>
            </a:solidFill>
          </a:ln>
        </p:spPr>
        <p:txBody>
          <a:bodyPr wrap="square">
            <a:spAutoFit/>
          </a:bodyPr>
          <a:lstStyle/>
          <a:p>
            <a:r>
              <a:rPr lang="ru-RU" sz="2800" dirty="0" smtClean="0">
                <a:latin typeface="Times New Roman" pitchFamily="18" charset="0"/>
                <a:cs typeface="Times New Roman" pitchFamily="18" charset="0"/>
              </a:rPr>
              <a:t>Привычки и манеры, приличие, этикет. </a:t>
            </a:r>
          </a:p>
          <a:p>
            <a:r>
              <a:rPr lang="ru-RU" sz="2800" dirty="0" smtClean="0">
                <a:latin typeface="Times New Roman" pitchFamily="18" charset="0"/>
                <a:cs typeface="Times New Roman" pitchFamily="18" charset="0"/>
              </a:rPr>
              <a:t>Гуманизм.</a:t>
            </a:r>
          </a:p>
          <a:p>
            <a:r>
              <a:rPr lang="ru-RU" sz="2800" dirty="0" smtClean="0">
                <a:latin typeface="Times New Roman" pitchFamily="18" charset="0"/>
                <a:cs typeface="Times New Roman" pitchFamily="18" charset="0"/>
              </a:rPr>
              <a:t> Добро и злодеяние. </a:t>
            </a:r>
          </a:p>
          <a:p>
            <a:r>
              <a:rPr lang="ru-RU" sz="2800" dirty="0" smtClean="0">
                <a:latin typeface="Times New Roman" pitchFamily="18" charset="0"/>
                <a:cs typeface="Times New Roman" pitchFamily="18" charset="0"/>
              </a:rPr>
              <a:t>Преступление и наказание.</a:t>
            </a:r>
          </a:p>
          <a:p>
            <a:r>
              <a:rPr lang="ru-RU" sz="2800" dirty="0" smtClean="0">
                <a:latin typeface="Times New Roman" pitchFamily="18" charset="0"/>
                <a:cs typeface="Times New Roman" pitchFamily="18" charset="0"/>
              </a:rPr>
              <a:t> Свобода и ответственность. Одобрение и осуждение</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2761303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357166"/>
            <a:ext cx="8715436" cy="1569660"/>
          </a:xfrm>
          <a:prstGeom prst="rect">
            <a:avLst/>
          </a:prstGeom>
          <a:solidFill>
            <a:schemeClr val="bg1">
              <a:lumMod val="75000"/>
            </a:schemeClr>
          </a:solidFill>
        </p:spPr>
        <p:txBody>
          <a:bodyPr wrap="square">
            <a:spAutoFit/>
          </a:bodyPr>
          <a:lstStyle/>
          <a:p>
            <a:pPr algn="ctr"/>
            <a:r>
              <a:rPr lang="ru-RU" sz="3200" dirty="0" smtClean="0">
                <a:latin typeface="Times New Roman" pitchFamily="18" charset="0"/>
                <a:cs typeface="Times New Roman" pitchFamily="18" charset="0"/>
              </a:rPr>
              <a:t>Духовно-нравственные </a:t>
            </a:r>
            <a:r>
              <a:rPr lang="ru-RU" sz="3200" dirty="0">
                <a:latin typeface="Times New Roman" pitchFamily="18" charset="0"/>
                <a:cs typeface="Times New Roman" pitchFamily="18" charset="0"/>
              </a:rPr>
              <a:t>ориентиры </a:t>
            </a:r>
            <a:endParaRPr lang="ru-RU" sz="3200" dirty="0" smtClean="0">
              <a:latin typeface="Times New Roman" pitchFamily="18" charset="0"/>
              <a:cs typeface="Times New Roman" pitchFamily="18" charset="0"/>
            </a:endParaRPr>
          </a:p>
          <a:p>
            <a:pPr algn="ctr"/>
            <a:r>
              <a:rPr lang="ru-RU" sz="3200" dirty="0" smtClean="0">
                <a:latin typeface="Times New Roman" pitchFamily="18" charset="0"/>
                <a:cs typeface="Times New Roman" pitchFamily="18" charset="0"/>
              </a:rPr>
              <a:t>в </a:t>
            </a:r>
            <a:r>
              <a:rPr lang="ru-RU" sz="3200" dirty="0">
                <a:latin typeface="Times New Roman" pitchFamily="18" charset="0"/>
                <a:cs typeface="Times New Roman" pitchFamily="18" charset="0"/>
              </a:rPr>
              <a:t>жизни человека </a:t>
            </a:r>
          </a:p>
          <a:p>
            <a:r>
              <a:rPr lang="ru-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sp>
        <p:nvSpPr>
          <p:cNvPr id="4" name="Прямоугольник 3"/>
          <p:cNvSpPr/>
          <p:nvPr/>
        </p:nvSpPr>
        <p:spPr>
          <a:xfrm>
            <a:off x="428596" y="1997838"/>
            <a:ext cx="7715304" cy="3970318"/>
          </a:xfrm>
          <a:prstGeom prst="rect">
            <a:avLst/>
          </a:prstGeom>
        </p:spPr>
        <p:txBody>
          <a:bodyPr wrap="square">
            <a:spAutoFit/>
          </a:bodyPr>
          <a:lstStyle/>
          <a:p>
            <a:r>
              <a:rPr lang="ru-RU" sz="2800" dirty="0" smtClean="0">
                <a:latin typeface="Times New Roman" pitchFamily="18" charset="0"/>
                <a:cs typeface="Times New Roman" pitchFamily="18" charset="0"/>
              </a:rPr>
              <a:t>Духовно-нравственные ориентиры в жизни человека </a:t>
            </a:r>
          </a:p>
          <a:p>
            <a:r>
              <a:rPr lang="ru-RU" sz="2800" dirty="0" smtClean="0">
                <a:latin typeface="Times New Roman" pitchFamily="18" charset="0"/>
                <a:cs typeface="Times New Roman" pitchFamily="18" charset="0"/>
              </a:rPr>
              <a:t>1.1. Внутренний мир человека и его личностные качества.</a:t>
            </a:r>
          </a:p>
          <a:p>
            <a:r>
              <a:rPr lang="ru-RU" sz="2800" dirty="0" smtClean="0">
                <a:latin typeface="Times New Roman" pitchFamily="18" charset="0"/>
                <a:cs typeface="Times New Roman" pitchFamily="18" charset="0"/>
              </a:rPr>
              <a:t> 1.2. Отношение человека к другому человеку (окружению), нравственные идеалы и выбор между добром и злом. </a:t>
            </a:r>
          </a:p>
          <a:p>
            <a:r>
              <a:rPr lang="ru-RU" sz="2800" dirty="0" smtClean="0">
                <a:latin typeface="Times New Roman" pitchFamily="18" charset="0"/>
                <a:cs typeface="Times New Roman" pitchFamily="18" charset="0"/>
              </a:rPr>
              <a:t>1.3. Познание человеком самого себя. </a:t>
            </a:r>
          </a:p>
          <a:p>
            <a:r>
              <a:rPr lang="ru-RU" sz="2800" dirty="0" smtClean="0">
                <a:latin typeface="Times New Roman" pitchFamily="18" charset="0"/>
                <a:cs typeface="Times New Roman" pitchFamily="18" charset="0"/>
              </a:rPr>
              <a:t>1.4. Свобода человека и ее ограничения</a:t>
            </a:r>
            <a:r>
              <a:rPr lang="ru-RU" dirty="0" smtClean="0"/>
              <a:t>.</a:t>
            </a:r>
            <a:endParaRPr lang="ru-RU" dirty="0"/>
          </a:p>
        </p:txBody>
      </p:sp>
    </p:spTree>
    <p:extLst>
      <p:ext uri="{BB962C8B-B14F-4D97-AF65-F5344CB8AC3E}">
        <p14:creationId xmlns:p14="http://schemas.microsoft.com/office/powerpoint/2010/main" val="3095509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otvet.imgsmail.ru/download/u_e491cb15829f1de042c70642a27128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0"/>
            <a:ext cx="6732240" cy="6840138"/>
          </a:xfrm>
          <a:prstGeom prst="rect">
            <a:avLst/>
          </a:prstGeom>
          <a:noFill/>
          <a:ln>
            <a:solidFill>
              <a:srgbClr val="009900"/>
            </a:solidFill>
          </a:ln>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8520" y="23737"/>
            <a:ext cx="3744416" cy="7017306"/>
          </a:xfrm>
          <a:prstGeom prst="rect">
            <a:avLst/>
          </a:prstGeom>
          <a:solidFill>
            <a:schemeClr val="accent6">
              <a:lumMod val="20000"/>
              <a:lumOff val="80000"/>
            </a:schemeClr>
          </a:solidFill>
          <a:ln>
            <a:solidFill>
              <a:srgbClr val="009900"/>
            </a:solidFill>
          </a:ln>
        </p:spPr>
        <p:txBody>
          <a:bodyPr wrap="square">
            <a:spAutoFit/>
          </a:bodyPr>
          <a:lstStyle/>
          <a:p>
            <a:pPr fontAlgn="base"/>
            <a:r>
              <a:rPr lang="ru-RU" sz="2000" b="1" dirty="0" smtClean="0">
                <a:latin typeface="Times New Roman" panose="02020603050405020304" pitchFamily="18" charset="0"/>
                <a:cs typeface="Times New Roman" panose="02020603050405020304" pitchFamily="18" charset="0"/>
              </a:rPr>
              <a:t>1.2.А.И</a:t>
            </a:r>
            <a:r>
              <a:rPr lang="ru-RU" sz="2000" b="1" dirty="0">
                <a:latin typeface="Times New Roman" panose="02020603050405020304" pitchFamily="18" charset="0"/>
                <a:cs typeface="Times New Roman" panose="02020603050405020304" pitchFamily="18" charset="0"/>
              </a:rPr>
              <a:t>. Куприн, «Гранатовый браслет». </a:t>
            </a:r>
            <a:endParaRPr lang="ru-RU" sz="2000" b="1" dirty="0" smtClean="0">
              <a:latin typeface="Times New Roman" panose="02020603050405020304" pitchFamily="18" charset="0"/>
              <a:cs typeface="Times New Roman" panose="02020603050405020304" pitchFamily="18" charset="0"/>
            </a:endParaRPr>
          </a:p>
          <a:p>
            <a:pPr fontAlgn="base"/>
            <a:r>
              <a:rPr lang="ru-RU" dirty="0" smtClean="0">
                <a:solidFill>
                  <a:srgbClr val="161514"/>
                </a:solidFill>
                <a:latin typeface="Times New Roman" panose="02020603050405020304" pitchFamily="18" charset="0"/>
                <a:cs typeface="Times New Roman" panose="02020603050405020304" pitchFamily="18" charset="0"/>
              </a:rPr>
              <a:t>Даже </a:t>
            </a:r>
            <a:r>
              <a:rPr lang="ru-RU" dirty="0">
                <a:solidFill>
                  <a:srgbClr val="161514"/>
                </a:solidFill>
                <a:latin typeface="Times New Roman" panose="02020603050405020304" pitchFamily="18" charset="0"/>
                <a:cs typeface="Times New Roman" panose="02020603050405020304" pitchFamily="18" charset="0"/>
              </a:rPr>
              <a:t>гуманные и чувствительные люди порой относятся к другим равнодушно и </a:t>
            </a:r>
            <a:r>
              <a:rPr lang="ru-RU" dirty="0" smtClean="0">
                <a:solidFill>
                  <a:srgbClr val="161514"/>
                </a:solidFill>
                <a:latin typeface="Times New Roman" panose="02020603050405020304" pitchFamily="18" charset="0"/>
                <a:cs typeface="Times New Roman" panose="02020603050405020304" pitchFamily="18" charset="0"/>
              </a:rPr>
              <a:t>жестоко</a:t>
            </a:r>
          </a:p>
          <a:p>
            <a:pPr fontAlgn="base"/>
            <a:r>
              <a:rPr lang="ru-RU" dirty="0" smtClean="0">
                <a:solidFill>
                  <a:srgbClr val="161514"/>
                </a:solidFill>
                <a:latin typeface="Times New Roman" panose="02020603050405020304" pitchFamily="18" charset="0"/>
                <a:cs typeface="Times New Roman" panose="02020603050405020304" pitchFamily="18" charset="0"/>
              </a:rPr>
              <a:t>Куприн </a:t>
            </a:r>
            <a:r>
              <a:rPr lang="ru-RU" dirty="0">
                <a:solidFill>
                  <a:srgbClr val="161514"/>
                </a:solidFill>
                <a:latin typeface="Times New Roman" panose="02020603050405020304" pitchFamily="18" charset="0"/>
                <a:cs typeface="Times New Roman" panose="02020603050405020304" pitchFamily="18" charset="0"/>
              </a:rPr>
              <a:t>показал, как обедневшая, но все же аристократия презрительно смеялась над любовью человека из низшего сословия. Желтков писал княгине анонимные письма. Она же, как честная жена, не скрывала их от мужа. К</a:t>
            </a:r>
            <a:r>
              <a:rPr lang="ru-RU" dirty="0" smtClean="0">
                <a:solidFill>
                  <a:srgbClr val="161514"/>
                </a:solidFill>
                <a:latin typeface="Times New Roman" panose="02020603050405020304" pitchFamily="18" charset="0"/>
                <a:cs typeface="Times New Roman" panose="02020603050405020304" pitchFamily="18" charset="0"/>
              </a:rPr>
              <a:t>нязь </a:t>
            </a:r>
            <a:r>
              <a:rPr lang="ru-RU" dirty="0">
                <a:solidFill>
                  <a:srgbClr val="161514"/>
                </a:solidFill>
                <a:latin typeface="Times New Roman" panose="02020603050405020304" pitchFamily="18" charset="0"/>
                <a:cs typeface="Times New Roman" panose="02020603050405020304" pitchFamily="18" charset="0"/>
              </a:rPr>
              <a:t>Василий сделал из этой истории домашнее представление. Ему рассказ о трагическом чувстве показался забавным. Все гости слушали и посмеивались над личной драмой маленького человека. Брат Веры и вовсе с презрением отнесся к </a:t>
            </a:r>
            <a:r>
              <a:rPr lang="ru-RU" dirty="0" err="1">
                <a:solidFill>
                  <a:srgbClr val="161514"/>
                </a:solidFill>
                <a:latin typeface="Times New Roman" panose="02020603050405020304" pitchFamily="18" charset="0"/>
                <a:cs typeface="Times New Roman" panose="02020603050405020304" pitchFamily="18" charset="0"/>
              </a:rPr>
              <a:t>Желткову</a:t>
            </a:r>
            <a:r>
              <a:rPr lang="ru-RU" dirty="0">
                <a:solidFill>
                  <a:srgbClr val="161514"/>
                </a:solidFill>
                <a:latin typeface="Times New Roman" panose="02020603050405020304" pitchFamily="18" charset="0"/>
                <a:cs typeface="Times New Roman" panose="02020603050405020304" pitchFamily="18" charset="0"/>
              </a:rPr>
              <a:t>, потому что он ему не ровня. Его любовь он считал оскорблением для своей сестры. Вот так социальное неравенство обрывает связи между людьми и воздвигает искусственные барьеры</a:t>
            </a:r>
            <a:r>
              <a:rPr lang="ru-RU" dirty="0">
                <a:solidFill>
                  <a:srgbClr val="161514"/>
                </a:solidFill>
                <a:latin typeface="inherit"/>
              </a:rPr>
              <a:t>.</a:t>
            </a:r>
            <a:endParaRPr lang="ru-RU" b="0" i="0" dirty="0">
              <a:solidFill>
                <a:srgbClr val="161514"/>
              </a:solidFill>
              <a:effectLst/>
              <a:latin typeface="inherit"/>
            </a:endParaRPr>
          </a:p>
        </p:txBody>
      </p:sp>
    </p:spTree>
    <p:extLst>
      <p:ext uri="{BB962C8B-B14F-4D97-AF65-F5344CB8AC3E}">
        <p14:creationId xmlns:p14="http://schemas.microsoft.com/office/powerpoint/2010/main" val="3593052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mg.labirint.ru/rcimg/ce0669f03ce7149501ad8c3c27c05893/1920x1080/comments_pic/1727/0_3a26e88cd127a9d87e843aa6bc79115e_1499284974.jpg?14992850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6275" y="0"/>
            <a:ext cx="5033460" cy="6711280"/>
          </a:xfrm>
          <a:prstGeom prst="rect">
            <a:avLst/>
          </a:prstGeom>
          <a:noFill/>
          <a:ln>
            <a:solidFill>
              <a:srgbClr val="009900"/>
            </a:solidFill>
          </a:ln>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7504" y="1"/>
            <a:ext cx="5178876" cy="6801862"/>
          </a:xfrm>
          <a:prstGeom prst="rect">
            <a:avLst/>
          </a:prstGeom>
          <a:solidFill>
            <a:schemeClr val="accent6">
              <a:lumMod val="20000"/>
              <a:lumOff val="80000"/>
            </a:schemeClr>
          </a:solidFill>
          <a:ln>
            <a:solidFill>
              <a:srgbClr val="009900"/>
            </a:solidFill>
          </a:ln>
        </p:spPr>
        <p:txBody>
          <a:bodyPr wrap="square">
            <a:spAutoFit/>
          </a:bodyPr>
          <a:lstStyle/>
          <a:p>
            <a:pPr fontAlgn="base"/>
            <a:r>
              <a:rPr lang="ru-RU" sz="2800" b="1" dirty="0" smtClean="0">
                <a:solidFill>
                  <a:srgbClr val="002060"/>
                </a:solidFill>
                <a:latin typeface="Times New Roman" panose="02020603050405020304" pitchFamily="18" charset="0"/>
                <a:cs typeface="Times New Roman" panose="02020603050405020304" pitchFamily="18" charset="0"/>
              </a:rPr>
              <a:t>1.3.И.А. Бунин, Чистый понедельник». </a:t>
            </a:r>
          </a:p>
          <a:p>
            <a:pPr fontAlgn="base"/>
            <a:r>
              <a:rPr lang="ru-RU" sz="2000" dirty="0" smtClean="0">
                <a:latin typeface="Times New Roman" panose="02020603050405020304" pitchFamily="18" charset="0"/>
                <a:cs typeface="Times New Roman" panose="02020603050405020304" pitchFamily="18" charset="0"/>
              </a:rPr>
              <a:t>Самопознание </a:t>
            </a:r>
            <a:r>
              <a:rPr lang="ru-RU" sz="2000" dirty="0">
                <a:latin typeface="Times New Roman" panose="02020603050405020304" pitchFamily="18" charset="0"/>
                <a:cs typeface="Times New Roman" panose="02020603050405020304" pitchFamily="18" charset="0"/>
              </a:rPr>
              <a:t>имеет важнейшую роль в определении жизненного пути человека. Ведь если мы не знаем, куда стремиться, мы окажемся не там, где хотели бы оказаться. Это доказывает пример из произведения Бунина. Главная героиня </a:t>
            </a:r>
            <a:r>
              <a:rPr lang="ru-RU" sz="2000" dirty="0" smtClean="0">
                <a:latin typeface="Times New Roman" panose="02020603050405020304" pitchFamily="18" charset="0"/>
                <a:cs typeface="Times New Roman" panose="02020603050405020304" pitchFamily="18" charset="0"/>
              </a:rPr>
              <a:t>встречается с </a:t>
            </a:r>
            <a:r>
              <a:rPr lang="ru-RU" sz="2000" dirty="0">
                <a:latin typeface="Times New Roman" panose="02020603050405020304" pitchFamily="18" charset="0"/>
                <a:cs typeface="Times New Roman" panose="02020603050405020304" pitchFamily="18" charset="0"/>
              </a:rPr>
              <a:t>богатым и красивым кавалером. У нее было все для счастья: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состояние, возможность учиться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путешествовать, беззаботность и доступ к роскоши. Однако она выбрала вовсе не семейную жизнь с тем, кого любила, а службу в монастыре. В процессе самопознания </a:t>
            </a:r>
            <a:r>
              <a:rPr lang="ru-RU" sz="2000" dirty="0" smtClean="0">
                <a:latin typeface="Times New Roman" panose="02020603050405020304" pitchFamily="18" charset="0"/>
                <a:cs typeface="Times New Roman" panose="02020603050405020304" pitchFamily="18" charset="0"/>
              </a:rPr>
              <a:t>героиня  </a:t>
            </a:r>
            <a:r>
              <a:rPr lang="ru-RU" sz="2000" dirty="0">
                <a:latin typeface="Times New Roman" panose="02020603050405020304" pitchFamily="18" charset="0"/>
                <a:cs typeface="Times New Roman" panose="02020603050405020304" pitchFamily="18" charset="0"/>
              </a:rPr>
              <a:t>поняла, что ее влечет духовный путь, а не мирская суета. Если бы она не пришла к этому, то тяготилась бы существованием в браке и в окружении того, что было ей чуждо. Методом проб и ошибок она </a:t>
            </a:r>
            <a:r>
              <a:rPr lang="ru-RU" sz="2000" dirty="0" smtClean="0">
                <a:latin typeface="Times New Roman" panose="02020603050405020304" pitchFamily="18" charset="0"/>
                <a:cs typeface="Times New Roman" panose="02020603050405020304" pitchFamily="18" charset="0"/>
              </a:rPr>
              <a:t>нашла   </a:t>
            </a:r>
            <a:r>
              <a:rPr lang="ru-RU" sz="2000" dirty="0">
                <a:latin typeface="Times New Roman" panose="02020603050405020304" pitchFamily="18" charset="0"/>
                <a:cs typeface="Times New Roman" panose="02020603050405020304" pitchFamily="18" charset="0"/>
              </a:rPr>
              <a:t>дорогу, которая привела ее к полной гармонии.</a:t>
            </a:r>
            <a:endParaRPr lang="ru-RU" sz="20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616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0"/>
            <a:ext cx="8568952" cy="954107"/>
          </a:xfrm>
          <a:prstGeom prst="rect">
            <a:avLst/>
          </a:prstGeom>
          <a:solidFill>
            <a:schemeClr val="bg1">
              <a:lumMod val="75000"/>
            </a:schemeClr>
          </a:solidFill>
          <a:ln>
            <a:noFill/>
          </a:ln>
        </p:spPr>
        <p:txBody>
          <a:bodyPr wrap="square">
            <a:spAutoFit/>
          </a:bodyPr>
          <a:lstStyle/>
          <a:p>
            <a:pPr fontAlgn="base"/>
            <a:r>
              <a:rPr lang="ru-RU" sz="2800" b="1" dirty="0" smtClean="0">
                <a:latin typeface="Times New Roman" pitchFamily="18" charset="0"/>
                <a:cs typeface="Times New Roman" pitchFamily="18" charset="0"/>
              </a:rPr>
              <a:t>1.3.Каким может быть путь к познанию самого себя</a:t>
            </a:r>
            <a:r>
              <a:rPr lang="ru-RU" sz="2800" b="1" dirty="0" smtClean="0"/>
              <a:t>?</a:t>
            </a:r>
            <a:endParaRPr lang="ru-RU" sz="2800" b="1" dirty="0"/>
          </a:p>
        </p:txBody>
      </p:sp>
      <p:sp>
        <p:nvSpPr>
          <p:cNvPr id="3" name="Прямоугольник 2"/>
          <p:cNvSpPr/>
          <p:nvPr/>
        </p:nvSpPr>
        <p:spPr>
          <a:xfrm>
            <a:off x="214282" y="1571612"/>
            <a:ext cx="4568931" cy="1631216"/>
          </a:xfrm>
          <a:prstGeom prst="rect">
            <a:avLst/>
          </a:prstGeom>
          <a:solidFill>
            <a:schemeClr val="accent6">
              <a:lumMod val="20000"/>
              <a:lumOff val="80000"/>
            </a:schemeClr>
          </a:solidFill>
          <a:ln>
            <a:noFill/>
          </a:ln>
        </p:spPr>
        <p:txBody>
          <a:bodyPr wrap="square">
            <a:spAutoFit/>
          </a:bodyPr>
          <a:lstStyle/>
          <a:p>
            <a:r>
              <a:rPr lang="ru-RU" sz="2000" dirty="0" smtClean="0">
                <a:latin typeface="Times New Roman" pitchFamily="18" charset="0"/>
                <a:cs typeface="Times New Roman" pitchFamily="18" charset="0"/>
              </a:rPr>
              <a:t>Путь к познанию себя у каждого свой. Свои жизненные приоритеты – любовь, дружба, деньги, а значит и разбираться в своем внутреннем мире они будут по-разному</a:t>
            </a:r>
            <a:r>
              <a:rPr lang="ru-RU" dirty="0" smtClean="0"/>
              <a:t>.</a:t>
            </a:r>
            <a:endParaRPr lang="ru-RU" dirty="0"/>
          </a:p>
        </p:txBody>
      </p:sp>
      <p:sp>
        <p:nvSpPr>
          <p:cNvPr id="4" name="Прямоугольник 3"/>
          <p:cNvSpPr/>
          <p:nvPr/>
        </p:nvSpPr>
        <p:spPr>
          <a:xfrm>
            <a:off x="4500562" y="928671"/>
            <a:ext cx="4643438" cy="1908215"/>
          </a:xfrm>
          <a:prstGeom prst="rect">
            <a:avLst/>
          </a:prstGeom>
          <a:solidFill>
            <a:schemeClr val="accent6">
              <a:lumMod val="20000"/>
              <a:lumOff val="80000"/>
            </a:schemeClr>
          </a:solidFill>
          <a:ln>
            <a:noFill/>
          </a:ln>
        </p:spPr>
        <p:txBody>
          <a:bodyPr wrap="square">
            <a:spAutoFit/>
          </a:bodyPr>
          <a:lstStyle/>
          <a:p>
            <a:r>
              <a:rPr lang="ru-RU" sz="2000" dirty="0" smtClean="0">
                <a:latin typeface="Times New Roman" pitchFamily="18" charset="0"/>
                <a:cs typeface="Times New Roman" pitchFamily="18" charset="0"/>
              </a:rPr>
              <a:t>Произведение Л. Н. Толстого «Война и мир».</a:t>
            </a:r>
          </a:p>
          <a:p>
            <a:r>
              <a:rPr lang="ru-RU" sz="2000" dirty="0" smtClean="0">
                <a:latin typeface="Times New Roman" pitchFamily="18" charset="0"/>
                <a:cs typeface="Times New Roman" pitchFamily="18" charset="0"/>
              </a:rPr>
              <a:t> Пьер Безухов:</a:t>
            </a:r>
          </a:p>
          <a:p>
            <a:r>
              <a:rPr lang="ru-RU" sz="2000" dirty="0" smtClean="0">
                <a:latin typeface="Times New Roman" pitchFamily="18" charset="0"/>
                <a:cs typeface="Times New Roman" pitchFamily="18" charset="0"/>
              </a:rPr>
              <a:t>- узы брака</a:t>
            </a:r>
          </a:p>
          <a:p>
            <a:r>
              <a:rPr lang="ru-RU" sz="2000" dirty="0" smtClean="0">
                <a:latin typeface="Times New Roman" pitchFamily="18" charset="0"/>
                <a:cs typeface="Times New Roman" pitchFamily="18" charset="0"/>
              </a:rPr>
              <a:t> - масонское общество</a:t>
            </a:r>
          </a:p>
          <a:p>
            <a:r>
              <a:rPr lang="ru-RU" dirty="0" smtClean="0"/>
              <a:t> </a:t>
            </a:r>
            <a:endParaRPr lang="ru-RU" dirty="0"/>
          </a:p>
        </p:txBody>
      </p:sp>
      <p:sp>
        <p:nvSpPr>
          <p:cNvPr id="5" name="Прямоугольник 4"/>
          <p:cNvSpPr/>
          <p:nvPr/>
        </p:nvSpPr>
        <p:spPr>
          <a:xfrm>
            <a:off x="4500562" y="2559887"/>
            <a:ext cx="4643438" cy="4093428"/>
          </a:xfrm>
          <a:prstGeom prst="rect">
            <a:avLst/>
          </a:prstGeom>
          <a:solidFill>
            <a:schemeClr val="accent6">
              <a:lumMod val="20000"/>
              <a:lumOff val="80000"/>
            </a:schemeClr>
          </a:solidFill>
        </p:spPr>
        <p:txBody>
          <a:bodyPr wrap="square">
            <a:spAutoFit/>
          </a:bodyPr>
          <a:lstStyle/>
          <a:p>
            <a:r>
              <a:rPr lang="ru-RU" dirty="0" smtClean="0">
                <a:solidFill>
                  <a:schemeClr val="bg1"/>
                </a:solidFill>
              </a:rPr>
              <a:t>-</a:t>
            </a:r>
            <a:r>
              <a:rPr lang="ru-RU" sz="2000" dirty="0" smtClean="0">
                <a:latin typeface="Times New Roman" pitchFamily="18" charset="0"/>
                <a:cs typeface="Times New Roman" pitchFamily="18" charset="0"/>
              </a:rPr>
              <a:t>отношение Пьера к Наполеону</a:t>
            </a:r>
          </a:p>
          <a:p>
            <a:r>
              <a:rPr lang="ru-RU" sz="2000" dirty="0" smtClean="0">
                <a:latin typeface="Times New Roman" pitchFamily="18" charset="0"/>
                <a:cs typeface="Times New Roman" pitchFamily="18" charset="0"/>
              </a:rPr>
              <a:t> -встреча с  Платоном Каратаевым -познает настоящую философию русского человека. Беседы с солдатом словно открыли ему глаза на мир и показали истинно верный путь в жизни.</a:t>
            </a:r>
          </a:p>
          <a:p>
            <a:r>
              <a:rPr lang="ru-RU" sz="2000" dirty="0" smtClean="0">
                <a:latin typeface="Times New Roman" pitchFamily="18" charset="0"/>
                <a:cs typeface="Times New Roman" pitchFamily="18" charset="0"/>
              </a:rPr>
              <a:t>- женитьба  на Наташе Ростовой.</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Пройдя долгий путь нравственных исканий, поборов страх и соблазн, Пьер получает долгожданную награду. Судьба подарила ему искренние чувства, любовь, жену и семью, к которой он стремился долгое время</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mk.mrgcdn.ru/06842f67135ce69c2b99581b7b5706d9_w720_h54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2" y="2105472"/>
            <a:ext cx="4876534" cy="475252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37" y="-99392"/>
            <a:ext cx="9143063" cy="2308324"/>
          </a:xfrm>
          <a:prstGeom prst="rect">
            <a:avLst/>
          </a:prstGeom>
          <a:solidFill>
            <a:schemeClr val="bg1">
              <a:lumMod val="75000"/>
            </a:schemeClr>
          </a:solidFill>
          <a:ln>
            <a:solidFill>
              <a:srgbClr val="009900"/>
            </a:solidFill>
          </a:ln>
        </p:spPr>
        <p:txBody>
          <a:bodyPr wrap="square">
            <a:spAutoFit/>
          </a:bodyPr>
          <a:lstStyle/>
          <a:p>
            <a:r>
              <a:rPr lang="ru-RU" sz="2400" b="1" dirty="0" smtClean="0">
                <a:latin typeface="Times New Roman" pitchFamily="18" charset="0"/>
                <a:cs typeface="Times New Roman" pitchFamily="18" charset="0"/>
              </a:rPr>
              <a:t>1 .</a:t>
            </a:r>
            <a:r>
              <a:rPr lang="ru-RU" sz="2400" b="1" dirty="0">
                <a:latin typeface="Times New Roman" pitchFamily="18" charset="0"/>
                <a:cs typeface="Times New Roman" pitchFamily="18" charset="0"/>
              </a:rPr>
              <a:t>4. Свобода человека и ее ограничения </a:t>
            </a:r>
            <a:endParaRPr lang="ru-RU" sz="2400" b="1"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1.Чем </a:t>
            </a:r>
            <a:r>
              <a:rPr lang="ru-RU" sz="2400" dirty="0">
                <a:latin typeface="Times New Roman" pitchFamily="18" charset="0"/>
                <a:cs typeface="Times New Roman" pitchFamily="18" charset="0"/>
              </a:rPr>
              <a:t>опасна свобода без ограничений?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2.Свобода </a:t>
            </a:r>
            <a:r>
              <a:rPr lang="ru-RU" sz="2400" dirty="0">
                <a:latin typeface="Times New Roman" pitchFamily="18" charset="0"/>
                <a:cs typeface="Times New Roman" pitchFamily="18" charset="0"/>
              </a:rPr>
              <a:t>и ответственность в жизни человека.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3  Что важнее : понимать </a:t>
            </a:r>
            <a:r>
              <a:rPr lang="ru-RU" sz="2400" dirty="0">
                <a:latin typeface="Times New Roman" pitchFamily="18" charset="0"/>
                <a:cs typeface="Times New Roman" pitchFamily="18" charset="0"/>
              </a:rPr>
              <a:t>человека или управлять им?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4.Что </a:t>
            </a:r>
            <a:r>
              <a:rPr lang="ru-RU" sz="2400" dirty="0">
                <a:latin typeface="Times New Roman" pitchFamily="18" charset="0"/>
                <a:cs typeface="Times New Roman" pitchFamily="18" charset="0"/>
              </a:rPr>
              <a:t>такое свобода? (По одному или нескольким произведениям М.Ю. Лермонтова</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4" name="Прямоугольник 3"/>
          <p:cNvSpPr/>
          <p:nvPr/>
        </p:nvSpPr>
        <p:spPr>
          <a:xfrm>
            <a:off x="4889828" y="2428868"/>
            <a:ext cx="4254172" cy="1384995"/>
          </a:xfrm>
          <a:prstGeom prst="rect">
            <a:avLst/>
          </a:prstGeom>
          <a:ln>
            <a:noFill/>
          </a:ln>
        </p:spPr>
        <p:txBody>
          <a:bodyPr wrap="square">
            <a:spAutoFit/>
          </a:bodyPr>
          <a:lstStyle/>
          <a:p>
            <a:r>
              <a:rPr lang="ru-RU" sz="2400" dirty="0">
                <a:solidFill>
                  <a:srgbClr val="000000"/>
                </a:solidFill>
                <a:latin typeface="Times New Roman" panose="02020603050405020304" pitchFamily="18" charset="0"/>
                <a:cs typeface="Times New Roman" panose="02020603050405020304" pitchFamily="18" charset="0"/>
              </a:rPr>
              <a:t>Узнать, для воли иль тюрьмы На этот свет родимся мы.</a:t>
            </a:r>
          </a:p>
          <a:p>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076056" y="3977189"/>
            <a:ext cx="4067944" cy="830997"/>
          </a:xfrm>
          <a:prstGeom prst="rect">
            <a:avLst/>
          </a:prstGeom>
          <a:ln>
            <a:noFill/>
          </a:ln>
        </p:spPr>
        <p:txBody>
          <a:bodyPr wrap="square">
            <a:spAutoFit/>
          </a:bodyPr>
          <a:lstStyle/>
          <a:p>
            <a:r>
              <a:rPr lang="ru-RU" sz="2400" dirty="0">
                <a:latin typeface="Times New Roman" panose="02020603050405020304" pitchFamily="18" charset="0"/>
                <a:cs typeface="Times New Roman" panose="02020603050405020304" pitchFamily="18" charset="0"/>
              </a:rPr>
              <a:t>Томим неясною тоской </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По </a:t>
            </a:r>
            <a:r>
              <a:rPr lang="ru-RU" sz="2400" dirty="0">
                <a:latin typeface="Times New Roman" panose="02020603050405020304" pitchFamily="18" charset="0"/>
                <a:cs typeface="Times New Roman" panose="02020603050405020304" pitchFamily="18" charset="0"/>
              </a:rPr>
              <a:t>стороне своей родной.</a:t>
            </a:r>
          </a:p>
        </p:txBody>
      </p:sp>
      <p:sp>
        <p:nvSpPr>
          <p:cNvPr id="6" name="Прямоугольник 5"/>
          <p:cNvSpPr/>
          <p:nvPr/>
        </p:nvSpPr>
        <p:spPr>
          <a:xfrm>
            <a:off x="4857752" y="4929198"/>
            <a:ext cx="3953086" cy="1384995"/>
          </a:xfrm>
          <a:prstGeom prst="rect">
            <a:avLst/>
          </a:prstGeom>
          <a:ln>
            <a:noFill/>
          </a:ln>
        </p:spPr>
        <p:txBody>
          <a:bodyPr wrap="square">
            <a:spAutoFit/>
          </a:bodyPr>
          <a:lstStyle/>
          <a:p>
            <a:r>
              <a:rPr lang="ru-RU" sz="2400" dirty="0">
                <a:solidFill>
                  <a:srgbClr val="000000"/>
                </a:solidFill>
                <a:latin typeface="Times New Roman" panose="02020603050405020304" pitchFamily="18" charset="0"/>
                <a:cs typeface="Times New Roman" panose="02020603050405020304" pitchFamily="18" charset="0"/>
              </a:rPr>
              <a:t>Я мало жил, и жил в плену. Таких две жизни за одну,</a:t>
            </a:r>
          </a:p>
          <a:p>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1685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14290"/>
            <a:ext cx="7858180" cy="6370975"/>
          </a:xfrm>
          <a:prstGeom prst="rect">
            <a:avLst/>
          </a:prstGeom>
          <a:solidFill>
            <a:schemeClr val="accent6">
              <a:lumMod val="20000"/>
              <a:lumOff val="80000"/>
            </a:schemeClr>
          </a:solidFill>
          <a:ln>
            <a:solidFill>
              <a:srgbClr val="009900"/>
            </a:solidFill>
          </a:ln>
        </p:spPr>
        <p:txBody>
          <a:bodyPr wrap="square">
            <a:spAutoFit/>
          </a:bodyPr>
          <a:lstStyle/>
          <a:p>
            <a:pPr>
              <a:buFont typeface="+mj-lt"/>
              <a:buAutoNum type="arabicPeriod"/>
            </a:pPr>
            <a:r>
              <a:rPr lang="ru-RU" sz="2400" dirty="0">
                <a:solidFill>
                  <a:srgbClr val="111111"/>
                </a:solidFill>
                <a:latin typeface="Montserrat"/>
              </a:rPr>
              <a:t>Свобода – это важнейшее условие для самовыражения человека.</a:t>
            </a:r>
          </a:p>
          <a:p>
            <a:pPr>
              <a:buFont typeface="+mj-lt"/>
              <a:buAutoNum type="arabicPeriod"/>
            </a:pPr>
            <a:r>
              <a:rPr lang="ru-RU" sz="2400" dirty="0">
                <a:solidFill>
                  <a:srgbClr val="111111"/>
                </a:solidFill>
                <a:latin typeface="Montserrat"/>
              </a:rPr>
              <a:t>Часто свободу символизирует образ птицы.</a:t>
            </a:r>
          </a:p>
          <a:p>
            <a:pPr>
              <a:buFont typeface="+mj-lt"/>
              <a:buAutoNum type="arabicPeriod"/>
            </a:pPr>
            <a:r>
              <a:rPr lang="ru-RU" sz="2400" dirty="0">
                <a:solidFill>
                  <a:srgbClr val="111111"/>
                </a:solidFill>
                <a:latin typeface="Montserrat"/>
              </a:rPr>
              <a:t>В современном мире основными понятиями являются «свобода выбора» и «свобода слова».</a:t>
            </a:r>
          </a:p>
          <a:p>
            <a:pPr>
              <a:buFont typeface="+mj-lt"/>
              <a:buAutoNum type="arabicPeriod"/>
            </a:pPr>
            <a:r>
              <a:rPr lang="ru-RU" sz="2400" dirty="0">
                <a:solidFill>
                  <a:srgbClr val="111111"/>
                </a:solidFill>
                <a:latin typeface="Montserrat"/>
              </a:rPr>
              <a:t>Свобода каждого человека должна ограничиваться ответственностью.</a:t>
            </a:r>
          </a:p>
          <a:p>
            <a:pPr>
              <a:buFont typeface="+mj-lt"/>
              <a:buAutoNum type="arabicPeriod"/>
            </a:pPr>
            <a:r>
              <a:rPr lang="ru-RU" sz="2400" dirty="0">
                <a:solidFill>
                  <a:srgbClr val="111111"/>
                </a:solidFill>
                <a:latin typeface="Montserrat"/>
              </a:rPr>
              <a:t>Полной свободы быть не может, для всего есть свои ограничения.</a:t>
            </a:r>
          </a:p>
          <a:p>
            <a:pPr>
              <a:buFont typeface="+mj-lt"/>
              <a:buAutoNum type="arabicPeriod"/>
            </a:pPr>
            <a:r>
              <a:rPr lang="ru-RU" sz="2400" dirty="0">
                <a:solidFill>
                  <a:srgbClr val="111111"/>
                </a:solidFill>
                <a:latin typeface="Montserrat"/>
              </a:rPr>
              <a:t>Свобода – это жизнь.</a:t>
            </a:r>
          </a:p>
          <a:p>
            <a:pPr>
              <a:buFont typeface="+mj-lt"/>
              <a:buAutoNum type="arabicPeriod"/>
            </a:pPr>
            <a:r>
              <a:rPr lang="ru-RU" sz="2400" dirty="0">
                <a:solidFill>
                  <a:srgbClr val="111111"/>
                </a:solidFill>
                <a:latin typeface="Montserrat"/>
              </a:rPr>
              <a:t>Все люди стремятся к свободе, но иногда, получив её, не знают, что с ней делать.</a:t>
            </a:r>
          </a:p>
          <a:p>
            <a:pPr>
              <a:buFont typeface="+mj-lt"/>
              <a:buAutoNum type="arabicPeriod"/>
            </a:pPr>
            <a:r>
              <a:rPr lang="ru-RU" sz="2400" dirty="0">
                <a:solidFill>
                  <a:srgbClr val="111111"/>
                </a:solidFill>
                <a:latin typeface="Montserrat"/>
              </a:rPr>
              <a:t>Справедливые законы обеспечивают человеку свободу.</a:t>
            </a:r>
          </a:p>
          <a:p>
            <a:pPr>
              <a:buFont typeface="+mj-lt"/>
              <a:buAutoNum type="arabicPeriod"/>
            </a:pPr>
            <a:r>
              <a:rPr lang="ru-RU" sz="2400" dirty="0">
                <a:solidFill>
                  <a:srgbClr val="111111"/>
                </a:solidFill>
                <a:latin typeface="Montserrat"/>
              </a:rPr>
              <a:t>Свобода – это возможность самому принимать решения.</a:t>
            </a:r>
          </a:p>
          <a:p>
            <a:pPr>
              <a:buFont typeface="+mj-lt"/>
              <a:buAutoNum type="arabicPeriod"/>
            </a:pPr>
            <a:r>
              <a:rPr lang="ru-RU" sz="2400" dirty="0">
                <a:solidFill>
                  <a:srgbClr val="111111"/>
                </a:solidFill>
                <a:latin typeface="Montserrat"/>
              </a:rPr>
              <a:t> Внутренняя свобода гораздо важнее физической</a:t>
            </a:r>
            <a:r>
              <a:rPr lang="ru-RU" dirty="0">
                <a:solidFill>
                  <a:srgbClr val="111111"/>
                </a:solidFill>
                <a:latin typeface="Montserrat"/>
              </a:rPr>
              <a:t>.</a:t>
            </a:r>
            <a:endParaRPr lang="ru-RU" b="0" i="0" dirty="0">
              <a:solidFill>
                <a:srgbClr val="111111"/>
              </a:solidFill>
              <a:effectLst/>
              <a:latin typeface="Montserrat"/>
            </a:endParaRPr>
          </a:p>
        </p:txBody>
      </p:sp>
    </p:spTree>
    <p:extLst>
      <p:ext uri="{BB962C8B-B14F-4D97-AF65-F5344CB8AC3E}">
        <p14:creationId xmlns:p14="http://schemas.microsoft.com/office/powerpoint/2010/main" val="1385031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1390"/>
            <a:ext cx="8136904" cy="6463308"/>
          </a:xfrm>
          <a:prstGeom prst="rect">
            <a:avLst/>
          </a:prstGeom>
          <a:solidFill>
            <a:schemeClr val="accent6">
              <a:lumMod val="20000"/>
              <a:lumOff val="80000"/>
            </a:schemeClr>
          </a:solidFill>
          <a:ln>
            <a:solidFill>
              <a:srgbClr val="009900"/>
            </a:solidFill>
          </a:ln>
        </p:spPr>
        <p:txBody>
          <a:bodyPr wrap="square">
            <a:spAutoFit/>
          </a:bodyPr>
          <a:lstStyle/>
          <a:p>
            <a:pPr>
              <a:buFont typeface="+mj-lt"/>
              <a:buAutoNum type="arabicPeriod"/>
            </a:pPr>
            <a:r>
              <a:rPr lang="ru-RU" b="1" dirty="0">
                <a:solidFill>
                  <a:srgbClr val="111111"/>
                </a:solidFill>
                <a:latin typeface="Montserrat"/>
              </a:rPr>
              <a:t>М.Ю. Лермонтов «Мцыри»</a:t>
            </a:r>
            <a:r>
              <a:rPr lang="ru-RU" dirty="0">
                <a:solidFill>
                  <a:srgbClr val="111111"/>
                </a:solidFill>
                <a:latin typeface="Montserrat"/>
              </a:rPr>
              <a:t>.</a:t>
            </a:r>
          </a:p>
          <a:p>
            <a:r>
              <a:rPr lang="ru-RU" dirty="0">
                <a:solidFill>
                  <a:srgbClr val="111111"/>
                </a:solidFill>
                <a:latin typeface="Montserrat"/>
              </a:rPr>
              <a:t>Главный герой поэмы М.Ю. Лермонтова «Мцыри» – это образ человека, который </a:t>
            </a:r>
            <a:r>
              <a:rPr lang="ru-RU" dirty="0" smtClean="0">
                <a:solidFill>
                  <a:srgbClr val="111111"/>
                </a:solidFill>
                <a:latin typeface="Montserrat"/>
              </a:rPr>
              <a:t>мечтал </a:t>
            </a:r>
            <a:r>
              <a:rPr lang="ru-RU" dirty="0">
                <a:solidFill>
                  <a:srgbClr val="111111"/>
                </a:solidFill>
                <a:latin typeface="Montserrat"/>
              </a:rPr>
              <a:t>о свободе. Ещё ребёнком он попал в плен, а сжалившийся над ним монах забрал ребёнка в монастырь. Однако монастырские стены не стали ему домом, они были для Мцыри тюрьмой. Он не был монахом по своей натуре, в его венах текла горячая кровь горца. Юношу безумно влекла свобода, и поэтому он совершил побег.</a:t>
            </a:r>
          </a:p>
          <a:p>
            <a:r>
              <a:rPr lang="ru-RU" dirty="0">
                <a:solidFill>
                  <a:srgbClr val="111111"/>
                </a:solidFill>
                <a:latin typeface="Montserrat"/>
              </a:rPr>
              <a:t>Мцыри хотел повидать родные места, мечтал ступить на землю, где был его дом. Однако этой мечте не было суждено исполниться. Три дня он скитался, рисковал собственной жизнью, но ни на минуту не пожалел о содеянном. Перед смертью Мцыри с гордостью рассказывает во время исповеди о том, что ему всё же удалось увидеть свободную жизнь. Эти несколько дней на свободе стоили целой жизни в неволе для него. Молодой горец вдохнул горный воздух, увидел живописные пейзажи лесов и рек, наслаждался женской красотой. Юноша любовался бушующей природой, такой же мятежной, как и он сам. Буря, гроза, горящее от удара молнии дерево – всё это символизировало внутреннюю борьбу главного героя. Мцыри был по своей натуре истинным бойцом, поэтому, не раздумывая, вступил в смертельную схватку с барсом, в которой победил дикого зверя ценой собственной жизни.</a:t>
            </a:r>
          </a:p>
          <a:p>
            <a:r>
              <a:rPr lang="ru-RU" dirty="0">
                <a:solidFill>
                  <a:srgbClr val="111111"/>
                </a:solidFill>
                <a:latin typeface="Montserrat"/>
              </a:rPr>
              <a:t>В конце поэмы главный герой погибает, но он умирает свободным и непобеждённым. М.Ю. Лермонтов показал на его примере, на что способен человек ради своей</a:t>
            </a:r>
            <a:endParaRPr lang="ru-RU" b="0" i="0" dirty="0">
              <a:solidFill>
                <a:srgbClr val="111111"/>
              </a:solidFill>
              <a:effectLst/>
              <a:latin typeface="Montserrat"/>
            </a:endParaRPr>
          </a:p>
        </p:txBody>
      </p:sp>
    </p:spTree>
    <p:extLst>
      <p:ext uri="{BB962C8B-B14F-4D97-AF65-F5344CB8AC3E}">
        <p14:creationId xmlns:p14="http://schemas.microsoft.com/office/powerpoint/2010/main" val="1100669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428604"/>
            <a:ext cx="8001056" cy="954107"/>
          </a:xfrm>
          <a:prstGeom prst="rect">
            <a:avLst/>
          </a:prstGeom>
        </p:spPr>
        <p:txBody>
          <a:bodyPr wrap="square">
            <a:spAutoFit/>
          </a:bodyPr>
          <a:lstStyle/>
          <a:p>
            <a:r>
              <a:rPr lang="ru-RU" sz="2800" dirty="0" smtClean="0"/>
              <a:t> Какую жизненную цель можно назвать благородной? </a:t>
            </a:r>
            <a:endParaRPr lang="ru-RU" sz="2800" dirty="0"/>
          </a:p>
        </p:txBody>
      </p:sp>
      <p:sp>
        <p:nvSpPr>
          <p:cNvPr id="3" name="Прямоугольник 2"/>
          <p:cNvSpPr/>
          <p:nvPr/>
        </p:nvSpPr>
        <p:spPr>
          <a:xfrm>
            <a:off x="571472" y="2143116"/>
            <a:ext cx="5072098" cy="1200329"/>
          </a:xfrm>
          <a:prstGeom prst="rect">
            <a:avLst/>
          </a:prstGeom>
        </p:spPr>
        <p:txBody>
          <a:bodyPr wrap="square">
            <a:spAutoFit/>
          </a:bodyPr>
          <a:lstStyle/>
          <a:p>
            <a:r>
              <a:rPr lang="ru-RU" sz="2400" dirty="0" smtClean="0"/>
              <a:t>-бескорыстное стремление помочь людям и сделать мир лучше (даже ценой своей жертвы)</a:t>
            </a:r>
            <a:endParaRPr lang="ru-RU" sz="2400" dirty="0"/>
          </a:p>
        </p:txBody>
      </p:sp>
      <p:sp>
        <p:nvSpPr>
          <p:cNvPr id="4" name="Прямоугольник 3"/>
          <p:cNvSpPr/>
          <p:nvPr/>
        </p:nvSpPr>
        <p:spPr>
          <a:xfrm>
            <a:off x="785786" y="1500174"/>
            <a:ext cx="7567136" cy="461665"/>
          </a:xfrm>
          <a:prstGeom prst="rect">
            <a:avLst/>
          </a:prstGeom>
        </p:spPr>
        <p:txBody>
          <a:bodyPr wrap="none">
            <a:spAutoFit/>
          </a:bodyPr>
          <a:lstStyle/>
          <a:p>
            <a:r>
              <a:rPr lang="ru-RU" sz="2400" dirty="0" smtClean="0"/>
              <a:t> М. Горького «Старуха </a:t>
            </a:r>
            <a:r>
              <a:rPr lang="ru-RU" sz="2400" dirty="0" err="1" smtClean="0"/>
              <a:t>Изергиль</a:t>
            </a:r>
            <a:r>
              <a:rPr lang="ru-RU" sz="2400" dirty="0" smtClean="0"/>
              <a:t>» (  Легенда о </a:t>
            </a:r>
            <a:r>
              <a:rPr lang="ru-RU" sz="2400" dirty="0" err="1" smtClean="0"/>
              <a:t>Данко</a:t>
            </a:r>
            <a:r>
              <a:rPr lang="ru-RU" sz="2400" dirty="0" smtClean="0"/>
              <a:t>).</a:t>
            </a:r>
            <a:endParaRPr lang="ru-RU" sz="2400" dirty="0"/>
          </a:p>
        </p:txBody>
      </p:sp>
      <p:sp>
        <p:nvSpPr>
          <p:cNvPr id="6" name="Прямоугольник 5"/>
          <p:cNvSpPr/>
          <p:nvPr/>
        </p:nvSpPr>
        <p:spPr>
          <a:xfrm>
            <a:off x="714348" y="3500438"/>
            <a:ext cx="7429552" cy="1200329"/>
          </a:xfrm>
          <a:prstGeom prst="rect">
            <a:avLst/>
          </a:prstGeom>
        </p:spPr>
        <p:txBody>
          <a:bodyPr wrap="square">
            <a:spAutoFit/>
          </a:bodyPr>
          <a:lstStyle/>
          <a:p>
            <a:r>
              <a:rPr lang="ru-RU" sz="2400" dirty="0" smtClean="0"/>
              <a:t> - не все индивидуальные цели, направленные на личное благо, являются благородными.  А .П.Чехов «Крыжовник»</a:t>
            </a:r>
            <a:endParaRPr lang="ru-RU"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7560840" cy="6124754"/>
          </a:xfrm>
          <a:prstGeom prst="rect">
            <a:avLst/>
          </a:prstGeom>
          <a:solidFill>
            <a:schemeClr val="accent6">
              <a:lumMod val="20000"/>
              <a:lumOff val="80000"/>
            </a:schemeClr>
          </a:solidFill>
          <a:ln>
            <a:solidFill>
              <a:srgbClr val="009900"/>
            </a:solidFill>
          </a:ln>
        </p:spPr>
        <p:txBody>
          <a:bodyPr wrap="square">
            <a:spAutoFit/>
          </a:bodyPr>
          <a:lstStyle/>
          <a:p>
            <a:pPr algn="ctr"/>
            <a:r>
              <a:rPr lang="ru-RU" sz="2400" b="1" dirty="0">
                <a:latin typeface="Times New Roman" pitchFamily="18" charset="0"/>
                <a:cs typeface="Times New Roman" pitchFamily="18" charset="0"/>
              </a:rPr>
              <a:t>ЧТО </a:t>
            </a:r>
            <a:r>
              <a:rPr lang="ru-RU" sz="2400" b="1" dirty="0" smtClean="0">
                <a:latin typeface="Times New Roman" pitchFamily="18" charset="0"/>
                <a:cs typeface="Times New Roman" pitchFamily="18" charset="0"/>
              </a:rPr>
              <a:t>ПОЧИТАТЬ</a:t>
            </a:r>
          </a:p>
          <a:p>
            <a:r>
              <a:rPr lang="ru-RU" sz="2800" b="1" dirty="0" smtClean="0">
                <a:latin typeface="Times New Roman" pitchFamily="18" charset="0"/>
                <a:cs typeface="Times New Roman" pitchFamily="18" charset="0"/>
              </a:rPr>
              <a:t>Универсальные произведения:</a:t>
            </a:r>
          </a:p>
          <a:p>
            <a:r>
              <a:rPr lang="ru-RU" sz="2000" dirty="0" smtClean="0">
                <a:latin typeface="Times New Roman" pitchFamily="18" charset="0"/>
                <a:cs typeface="Times New Roman" pitchFamily="18" charset="0"/>
              </a:rPr>
              <a:t>1. </a:t>
            </a:r>
            <a:r>
              <a:rPr lang="ru-RU" sz="2000" dirty="0">
                <a:latin typeface="Times New Roman" pitchFamily="18" charset="0"/>
                <a:cs typeface="Times New Roman" pitchFamily="18" charset="0"/>
              </a:rPr>
              <a:t>М. Шолохов «Судьба человека» (смысл жизни, нравственный выбор, добро и зло</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 2.Антуан </a:t>
            </a:r>
            <a:r>
              <a:rPr lang="ru-RU" sz="2000" dirty="0">
                <a:latin typeface="Times New Roman" pitchFamily="18" charset="0"/>
                <a:cs typeface="Times New Roman" pitchFamily="18" charset="0"/>
              </a:rPr>
              <a:t>де Сент-Экзюпери «Маленький принц» (смысл жизни, ответственность, любовь, </a:t>
            </a:r>
            <a:r>
              <a:rPr lang="ru-RU" sz="2000" dirty="0" smtClean="0">
                <a:latin typeface="Times New Roman" pitchFamily="18" charset="0"/>
                <a:cs typeface="Times New Roman" pitchFamily="18" charset="0"/>
              </a:rPr>
              <a:t>дружба).</a:t>
            </a:r>
          </a:p>
          <a:p>
            <a:r>
              <a:rPr lang="ru-RU" sz="2000" dirty="0" smtClean="0">
                <a:latin typeface="Times New Roman" pitchFamily="18" charset="0"/>
                <a:cs typeface="Times New Roman" pitchFamily="18" charset="0"/>
              </a:rPr>
              <a:t>3. </a:t>
            </a:r>
            <a:r>
              <a:rPr lang="ru-RU" sz="2000" dirty="0">
                <a:latin typeface="Times New Roman" pitchFamily="18" charset="0"/>
                <a:cs typeface="Times New Roman" pitchFamily="18" charset="0"/>
              </a:rPr>
              <a:t>М. Горький «Старуха </a:t>
            </a:r>
            <a:r>
              <a:rPr lang="ru-RU" sz="2000" dirty="0" err="1">
                <a:latin typeface="Times New Roman" pitchFamily="18" charset="0"/>
                <a:cs typeface="Times New Roman" pitchFamily="18" charset="0"/>
              </a:rPr>
              <a:t>Изергиль</a:t>
            </a:r>
            <a:r>
              <a:rPr lang="ru-RU" sz="2000" dirty="0">
                <a:latin typeface="Times New Roman" pitchFamily="18" charset="0"/>
                <a:cs typeface="Times New Roman" pitchFamily="18" charset="0"/>
              </a:rPr>
              <a:t>» (смысл жизни, гордость, свобода личная и свобода народа, ответственность)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4.Джек </a:t>
            </a:r>
            <a:r>
              <a:rPr lang="ru-RU" sz="2000" dirty="0">
                <a:latin typeface="Times New Roman" pitchFamily="18" charset="0"/>
                <a:cs typeface="Times New Roman" pitchFamily="18" charset="0"/>
              </a:rPr>
              <a:t>Лондон «Любовь к жизни» (предательство, сила духа)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5.А.П</a:t>
            </a:r>
            <a:r>
              <a:rPr lang="ru-RU" sz="2000" dirty="0">
                <a:latin typeface="Times New Roman" pitchFamily="18" charset="0"/>
                <a:cs typeface="Times New Roman" pitchFamily="18" charset="0"/>
              </a:rPr>
              <a:t>. Платонов «Юшка» (смысл жизни, нравственный выбор, добро и зло)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6.А</a:t>
            </a:r>
            <a:r>
              <a:rPr lang="ru-RU" sz="2000" dirty="0">
                <a:latin typeface="Times New Roman" pitchFamily="18" charset="0"/>
                <a:cs typeface="Times New Roman" pitchFamily="18" charset="0"/>
              </a:rPr>
              <a:t>. И. Куприн «Чудесный доктор» </a:t>
            </a:r>
            <a:r>
              <a:rPr lang="ru-RU" sz="2000" dirty="0" smtClean="0">
                <a:latin typeface="Times New Roman" pitchFamily="18" charset="0"/>
                <a:cs typeface="Times New Roman" pitchFamily="18" charset="0"/>
              </a:rPr>
              <a:t>,» Сказка»(добро </a:t>
            </a:r>
            <a:r>
              <a:rPr lang="ru-RU" sz="2000" dirty="0">
                <a:latin typeface="Times New Roman" pitchFamily="18" charset="0"/>
                <a:cs typeface="Times New Roman" pitchFamily="18" charset="0"/>
              </a:rPr>
              <a:t>и зло)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7.В</a:t>
            </a:r>
            <a:r>
              <a:rPr lang="ru-RU" sz="2000" dirty="0">
                <a:latin typeface="Times New Roman" pitchFamily="18" charset="0"/>
                <a:cs typeface="Times New Roman" pitchFamily="18" charset="0"/>
              </a:rPr>
              <a:t>. Астафьев «Конь с розовой гривой» (муки совести, нравственный выбор, самоанализ)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8.А.П</a:t>
            </a:r>
            <a:r>
              <a:rPr lang="ru-RU" sz="2000" dirty="0">
                <a:latin typeface="Times New Roman" pitchFamily="18" charset="0"/>
                <a:cs typeface="Times New Roman" pitchFamily="18" charset="0"/>
              </a:rPr>
              <a:t>. Чехов «Скрипка Ротшильда» (смысл жизни, муки совести, самоанализ</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9. </a:t>
            </a:r>
            <a:r>
              <a:rPr lang="ru-RU" sz="2000" dirty="0">
                <a:latin typeface="Times New Roman" pitchFamily="18" charset="0"/>
                <a:cs typeface="Times New Roman" pitchFamily="18" charset="0"/>
              </a:rPr>
              <a:t>А. Грин «Зелёная лампа» (смысл жизни, сила духа) В. Астафьев «Фотография, на которой меня нет» (дружба</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 10.О</a:t>
            </a:r>
            <a:r>
              <a:rPr lang="ru-RU" sz="2000" dirty="0">
                <a:latin typeface="Times New Roman" pitchFamily="18" charset="0"/>
                <a:cs typeface="Times New Roman" pitchFamily="18" charset="0"/>
              </a:rPr>
              <a:t>. Генри «Дары волхвов» (любовь</a:t>
            </a:r>
          </a:p>
        </p:txBody>
      </p:sp>
    </p:spTree>
    <p:extLst>
      <p:ext uri="{BB962C8B-B14F-4D97-AF65-F5344CB8AC3E}">
        <p14:creationId xmlns:p14="http://schemas.microsoft.com/office/powerpoint/2010/main" val="27576675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nvSpPr>
        <p:spPr bwMode="auto">
          <a:xfrm>
            <a:off x="-22581" y="0"/>
            <a:ext cx="9144000" cy="864096"/>
          </a:xfrm>
          <a:prstGeom prst="rect">
            <a:avLst/>
          </a:prstGeom>
          <a:solidFill>
            <a:schemeClr val="bg1">
              <a:lumMod val="75000"/>
            </a:schemeClr>
          </a:solidFill>
          <a:ln>
            <a:solidFill>
              <a:srgbClr val="009900"/>
            </a:solid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a:lstStyle>
          <a:p>
            <a:r>
              <a:rPr lang="ru-RU" altLang="ru-RU" sz="3600" dirty="0" smtClean="0">
                <a:latin typeface="Times New Roman" panose="02020603050405020304" pitchFamily="18" charset="0"/>
                <a:cs typeface="Times New Roman" panose="02020603050405020304" pitchFamily="18" charset="0"/>
              </a:rPr>
              <a:t>Читательский дневник</a:t>
            </a:r>
            <a:endParaRPr lang="ru-RU" altLang="ru-RU" sz="3600" dirty="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586788876"/>
              </p:ext>
            </p:extLst>
          </p:nvPr>
        </p:nvGraphicFramePr>
        <p:xfrm>
          <a:off x="0" y="864096"/>
          <a:ext cx="9036497" cy="10514424"/>
        </p:xfrm>
        <a:graphic>
          <a:graphicData uri="http://schemas.openxmlformats.org/drawingml/2006/table">
            <a:tbl>
              <a:tblPr firstRow="1" bandRow="1">
                <a:tableStyleId>{5C22544A-7EE6-4342-B048-85BDC9FD1C3A}</a:tableStyleId>
              </a:tblPr>
              <a:tblGrid>
                <a:gridCol w="1259632"/>
                <a:gridCol w="1323986"/>
                <a:gridCol w="1968911"/>
                <a:gridCol w="2392580"/>
                <a:gridCol w="2091388"/>
              </a:tblGrid>
              <a:tr h="1181396">
                <a:tc>
                  <a:txBody>
                    <a:bodyPr/>
                    <a:lstStyle/>
                    <a:p>
                      <a:r>
                        <a:rPr lang="ru-RU" sz="1800" dirty="0" smtClean="0">
                          <a:solidFill>
                            <a:schemeClr val="tx1"/>
                          </a:solidFill>
                          <a:latin typeface="Times New Roman" panose="02020603050405020304" pitchFamily="18" charset="0"/>
                          <a:cs typeface="Times New Roman" panose="02020603050405020304" pitchFamily="18" charset="0"/>
                        </a:rPr>
                        <a:t>Автор</a:t>
                      </a:r>
                      <a:endParaRPr lang="ru-RU" sz="18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r>
                        <a:rPr lang="ru-RU" sz="1800" dirty="0" smtClean="0">
                          <a:solidFill>
                            <a:schemeClr val="tx1"/>
                          </a:solidFill>
                          <a:latin typeface="Times New Roman" panose="02020603050405020304" pitchFamily="18" charset="0"/>
                          <a:cs typeface="Times New Roman" panose="02020603050405020304" pitchFamily="18" charset="0"/>
                        </a:rPr>
                        <a:t>Название произведения</a:t>
                      </a:r>
                      <a:endParaRPr lang="ru-RU" sz="18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r>
                        <a:rPr lang="ru-RU" sz="1800" dirty="0" smtClean="0">
                          <a:solidFill>
                            <a:schemeClr val="tx1"/>
                          </a:solidFill>
                          <a:latin typeface="Times New Roman" panose="02020603050405020304" pitchFamily="18" charset="0"/>
                          <a:cs typeface="Times New Roman" panose="02020603050405020304" pitchFamily="18" charset="0"/>
                        </a:rPr>
                        <a:t>Ключевые слова</a:t>
                      </a:r>
                      <a:endParaRPr lang="ru-RU" sz="18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r>
                        <a:rPr lang="ru-RU" sz="1800" dirty="0" smtClean="0">
                          <a:solidFill>
                            <a:schemeClr val="tx1"/>
                          </a:solidFill>
                          <a:latin typeface="Times New Roman" panose="02020603050405020304" pitchFamily="18" charset="0"/>
                          <a:cs typeface="Times New Roman" panose="02020603050405020304" pitchFamily="18" charset="0"/>
                        </a:rPr>
                        <a:t>Главная мысль</a:t>
                      </a:r>
                    </a:p>
                    <a:p>
                      <a:r>
                        <a:rPr lang="ru-RU" sz="1800" dirty="0" smtClean="0">
                          <a:solidFill>
                            <a:schemeClr val="tx1"/>
                          </a:solidFill>
                          <a:latin typeface="Times New Roman" panose="02020603050405020304" pitchFamily="18" charset="0"/>
                          <a:cs typeface="Times New Roman" panose="02020603050405020304" pitchFamily="18" charset="0"/>
                        </a:rPr>
                        <a:t>(идея).Герои</a:t>
                      </a:r>
                      <a:endParaRPr lang="ru-RU" sz="18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r>
                        <a:rPr lang="ru-RU" sz="1800" dirty="0" smtClean="0">
                          <a:solidFill>
                            <a:schemeClr val="tx1"/>
                          </a:solidFill>
                          <a:latin typeface="Times New Roman" panose="02020603050405020304" pitchFamily="18" charset="0"/>
                          <a:cs typeface="Times New Roman" panose="02020603050405020304" pitchFamily="18" charset="0"/>
                        </a:rPr>
                        <a:t>Ключевые цитаты</a:t>
                      </a:r>
                      <a:endParaRPr lang="ru-RU" sz="18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r>
              <a:tr h="9333028">
                <a:tc>
                  <a:txBody>
                    <a:bodyPr/>
                    <a:lstStyle/>
                    <a:p>
                      <a:r>
                        <a:rPr lang="ru-RU" dirty="0" smtClean="0">
                          <a:solidFill>
                            <a:schemeClr val="tx1"/>
                          </a:solidFill>
                          <a:latin typeface="Times New Roman" pitchFamily="18" charset="0"/>
                          <a:cs typeface="Times New Roman" pitchFamily="18" charset="0"/>
                        </a:rPr>
                        <a:t>М. Шолохов </a:t>
                      </a:r>
                      <a:endParaRPr lang="ru-RU" dirty="0">
                        <a:solidFill>
                          <a:schemeClr val="tx1"/>
                        </a:solidFill>
                      </a:endParaRPr>
                    </a:p>
                  </a:txBody>
                  <a:tcPr>
                    <a:solidFill>
                      <a:schemeClr val="accent6">
                        <a:lumMod val="20000"/>
                        <a:lumOff val="80000"/>
                      </a:schemeClr>
                    </a:solidFill>
                  </a:tcPr>
                </a:tc>
                <a:tc>
                  <a:txBody>
                    <a:bodyPr/>
                    <a:lstStyle/>
                    <a:p>
                      <a:r>
                        <a:rPr lang="ru-RU" dirty="0" smtClean="0">
                          <a:solidFill>
                            <a:schemeClr val="tx1"/>
                          </a:solidFill>
                          <a:latin typeface="Times New Roman" pitchFamily="18" charset="0"/>
                          <a:cs typeface="Times New Roman" pitchFamily="18" charset="0"/>
                        </a:rPr>
                        <a:t>«Судьба человека» </a:t>
                      </a:r>
                      <a:endParaRPr lang="ru-RU" dirty="0">
                        <a:solidFill>
                          <a:schemeClr val="tx1"/>
                        </a:solidFill>
                      </a:endParaRPr>
                    </a:p>
                  </a:txBody>
                  <a:tcPr>
                    <a:solidFill>
                      <a:schemeClr val="accent6">
                        <a:lumMod val="20000"/>
                        <a:lumOff val="80000"/>
                      </a:schemeClr>
                    </a:solidFill>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Судьба</a:t>
                      </a:r>
                    </a:p>
                    <a:p>
                      <a:r>
                        <a:rPr lang="ru-RU" dirty="0" smtClean="0">
                          <a:solidFill>
                            <a:schemeClr val="tx1"/>
                          </a:solidFill>
                          <a:latin typeface="Times New Roman" panose="02020603050405020304" pitchFamily="18" charset="0"/>
                          <a:cs typeface="Times New Roman" panose="02020603050405020304" pitchFamily="18" charset="0"/>
                        </a:rPr>
                        <a:t>долг</a:t>
                      </a:r>
                    </a:p>
                    <a:p>
                      <a:r>
                        <a:rPr lang="ru-RU" dirty="0" smtClean="0">
                          <a:solidFill>
                            <a:schemeClr val="tx1"/>
                          </a:solidFill>
                          <a:latin typeface="Times New Roman" panose="02020603050405020304" pitchFamily="18" charset="0"/>
                          <a:cs typeface="Times New Roman" panose="02020603050405020304" pitchFamily="18" charset="0"/>
                        </a:rPr>
                        <a:t>нравственный</a:t>
                      </a:r>
                      <a:r>
                        <a:rPr lang="ru-RU" baseline="0" dirty="0" smtClean="0">
                          <a:solidFill>
                            <a:schemeClr val="tx1"/>
                          </a:solidFill>
                          <a:latin typeface="Times New Roman" panose="02020603050405020304" pitchFamily="18" charset="0"/>
                          <a:cs typeface="Times New Roman" panose="02020603050405020304" pitchFamily="18" charset="0"/>
                        </a:rPr>
                        <a:t> выбор</a:t>
                      </a:r>
                    </a:p>
                    <a:p>
                      <a:r>
                        <a:rPr lang="ru-RU" baseline="0" dirty="0" smtClean="0">
                          <a:solidFill>
                            <a:schemeClr val="tx1"/>
                          </a:solidFill>
                          <a:latin typeface="Times New Roman" panose="02020603050405020304" pitchFamily="18" charset="0"/>
                          <a:cs typeface="Times New Roman" panose="02020603050405020304" pitchFamily="18" charset="0"/>
                        </a:rPr>
                        <a:t>любовь</a:t>
                      </a:r>
                    </a:p>
                    <a:p>
                      <a:r>
                        <a:rPr lang="ru-RU" baseline="0" dirty="0" smtClean="0">
                          <a:solidFill>
                            <a:schemeClr val="tx1"/>
                          </a:solidFill>
                          <a:latin typeface="Times New Roman" panose="02020603050405020304" pitchFamily="18" charset="0"/>
                          <a:cs typeface="Times New Roman" panose="02020603050405020304" pitchFamily="18" charset="0"/>
                        </a:rPr>
                        <a:t>испытания</a:t>
                      </a:r>
                    </a:p>
                    <a:p>
                      <a:r>
                        <a:rPr lang="ru-RU" dirty="0" smtClean="0">
                          <a:solidFill>
                            <a:schemeClr val="tx1"/>
                          </a:solidFill>
                          <a:latin typeface="Times New Roman" pitchFamily="18" charset="0"/>
                          <a:cs typeface="Times New Roman" pitchFamily="18" charset="0"/>
                        </a:rPr>
                        <a:t>смысл жизни, нравственный выбор</a:t>
                      </a:r>
                    </a:p>
                    <a:p>
                      <a:r>
                        <a:rPr lang="ru-RU" dirty="0" smtClean="0">
                          <a:solidFill>
                            <a:schemeClr val="tx1"/>
                          </a:solidFill>
                          <a:latin typeface="Times New Roman" pitchFamily="18" charset="0"/>
                          <a:cs typeface="Times New Roman" pitchFamily="18" charset="0"/>
                        </a:rPr>
                        <a:t>добро и зло</a:t>
                      </a:r>
                      <a:endParaRPr lang="ru-RU" baseline="0" dirty="0" smtClean="0">
                        <a:solidFill>
                          <a:schemeClr val="tx1"/>
                        </a:solidFill>
                        <a:latin typeface="Times New Roman" panose="02020603050405020304" pitchFamily="18" charset="0"/>
                        <a:cs typeface="Times New Roman" panose="02020603050405020304" pitchFamily="18" charset="0"/>
                      </a:endParaRPr>
                    </a:p>
                    <a:p>
                      <a:endParaRPr lang="ru-RU" dirty="0">
                        <a:solidFill>
                          <a:schemeClr val="tx1"/>
                        </a:solidFill>
                      </a:endParaRPr>
                    </a:p>
                  </a:txBody>
                  <a:tcPr>
                    <a:solidFill>
                      <a:schemeClr val="accent6">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dirty="0" smtClean="0">
                          <a:solidFill>
                            <a:schemeClr val="tx1"/>
                          </a:solidFill>
                          <a:latin typeface="Times New Roman" panose="02020603050405020304" pitchFamily="18" charset="0"/>
                          <a:cs typeface="Times New Roman" panose="02020603050405020304" pitchFamily="18" charset="0"/>
                        </a:rPr>
                        <a:t>Андрей Соколов.</a:t>
                      </a:r>
                      <a:endParaRPr lang="ru-RU" sz="1800" b="0" i="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ru-RU" sz="1800" b="0" i="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ru-RU" sz="1800" b="0" i="0" kern="1200" dirty="0" smtClean="0">
                          <a:solidFill>
                            <a:schemeClr val="tx1"/>
                          </a:solidFill>
                          <a:effectLst/>
                          <a:latin typeface="Times New Roman" panose="02020603050405020304" pitchFamily="18" charset="0"/>
                          <a:ea typeface="+mn-ea"/>
                          <a:cs typeface="Times New Roman" panose="02020603050405020304" pitchFamily="18" charset="0"/>
                        </a:rPr>
                        <a:t>Человек может преодолеть любые трудности и беды, если за его спиной Родина, семья и друзья. При этом он остается человеком добросердечным, честным, отзывчивым и милосердным</a:t>
                      </a:r>
                      <a:endParaRPr lang="ru-RU" b="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r>
                        <a:rPr lang="ru-RU" sz="1800" b="0" i="0" kern="1200" dirty="0" smtClean="0">
                          <a:solidFill>
                            <a:schemeClr val="tx1"/>
                          </a:solidFill>
                          <a:effectLst/>
                          <a:latin typeface="Times New Roman" panose="02020603050405020304" pitchFamily="18" charset="0"/>
                          <a:ea typeface="+mn-ea"/>
                          <a:cs typeface="Times New Roman" panose="02020603050405020304" pitchFamily="18" charset="0"/>
                        </a:rPr>
                        <a:t>1.Захотелось мне им, проклятым, показать, что хотя я и с голоду пропадаю, но давиться ихней подачкой не собираюсь, что у меня есть свое, русское достоинство и гордость и что в скотину они меня не превратили, как ни старались.</a:t>
                      </a:r>
                    </a:p>
                    <a:p>
                      <a:r>
                        <a:rPr lang="ru-RU" sz="1800" b="0" i="0" kern="1200" dirty="0" smtClean="0">
                          <a:solidFill>
                            <a:schemeClr val="tx1"/>
                          </a:solidFill>
                          <a:effectLst/>
                          <a:latin typeface="Times New Roman" panose="02020603050405020304" pitchFamily="18" charset="0"/>
                          <a:ea typeface="+mn-ea"/>
                          <a:cs typeface="Times New Roman" panose="02020603050405020304" pitchFamily="18" charset="0"/>
                        </a:rPr>
                        <a:t>2.Чужой, но ставший мне близким человек</a:t>
                      </a:r>
                      <a:endParaRPr lang="ru-RU" i="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2768800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1124744"/>
            <a:ext cx="7643866" cy="4832092"/>
          </a:xfrm>
          <a:prstGeom prst="rect">
            <a:avLst/>
          </a:prstGeom>
          <a:solidFill>
            <a:schemeClr val="accent6">
              <a:lumMod val="20000"/>
              <a:lumOff val="80000"/>
            </a:schemeClr>
          </a:solidFill>
          <a:ln>
            <a:noFill/>
          </a:ln>
        </p:spPr>
        <p:txBody>
          <a:bodyPr wrap="square">
            <a:spAutoFit/>
          </a:bodyPr>
          <a:lstStyle/>
          <a:p>
            <a:r>
              <a:rPr lang="ru-RU" sz="2800" u="sng" dirty="0">
                <a:latin typeface="Times New Roman" pitchFamily="18" charset="0"/>
                <a:cs typeface="Times New Roman" pitchFamily="18" charset="0"/>
              </a:rPr>
              <a:t>ИНФОРМАЦИОННЫЕ ИСТОЧНИКИ</a:t>
            </a:r>
          </a:p>
          <a:p>
            <a:endParaRPr lang="ru-RU" sz="2800" u="sng" dirty="0">
              <a:latin typeface="Times New Roman" pitchFamily="18" charset="0"/>
              <a:cs typeface="Times New Roman" pitchFamily="18" charset="0"/>
            </a:endParaRPr>
          </a:p>
          <a:p>
            <a:r>
              <a:rPr lang="ru-RU" sz="2800" u="sng" dirty="0">
                <a:latin typeface="Times New Roman" pitchFamily="18" charset="0"/>
                <a:cs typeface="Times New Roman" pitchFamily="18" charset="0"/>
              </a:rPr>
              <a:t>https://fipi.ru/itogovoe-sochinenie</a:t>
            </a:r>
          </a:p>
          <a:p>
            <a:endParaRPr lang="ru-RU" sz="2800" u="sng" dirty="0">
              <a:latin typeface="Times New Roman" pitchFamily="18" charset="0"/>
              <a:cs typeface="Times New Roman" pitchFamily="18" charset="0"/>
            </a:endParaRPr>
          </a:p>
          <a:p>
            <a:r>
              <a:rPr lang="ru-RU" sz="2800" u="sng" dirty="0">
                <a:latin typeface="Times New Roman" pitchFamily="18" charset="0"/>
                <a:cs typeface="Times New Roman" pitchFamily="18" charset="0"/>
              </a:rPr>
              <a:t>https://ctege.info/itogovoe-sochinenie-2023/napravleniya</a:t>
            </a:r>
          </a:p>
          <a:p>
            <a:r>
              <a:rPr lang="ru-RU" sz="2800" u="sng" dirty="0">
                <a:latin typeface="Times New Roman" pitchFamily="18" charset="0"/>
                <a:cs typeface="Times New Roman" pitchFamily="18" charset="0"/>
              </a:rPr>
              <a:t>-tem-itogovogo-sochineniya-2023.html</a:t>
            </a:r>
          </a:p>
          <a:p>
            <a:endParaRPr lang="ru-RU" sz="2800" u="sng" dirty="0">
              <a:latin typeface="Times New Roman" pitchFamily="18" charset="0"/>
              <a:cs typeface="Times New Roman" pitchFamily="18" charset="0"/>
            </a:endParaRPr>
          </a:p>
          <a:p>
            <a:r>
              <a:rPr lang="ru-RU" sz="2800" u="sng" dirty="0">
                <a:latin typeface="Times New Roman" pitchFamily="18" charset="0"/>
                <a:cs typeface="Times New Roman" pitchFamily="18" charset="0"/>
              </a:rPr>
              <a:t>https://4ege.ru/sochinenie/65672-razdely-zakrytogo-bank</a:t>
            </a:r>
          </a:p>
          <a:p>
            <a:r>
              <a:rPr lang="ru-RU" sz="2800" u="sng" dirty="0">
                <a:latin typeface="Times New Roman" pitchFamily="18" charset="0"/>
                <a:cs typeface="Times New Roman" pitchFamily="18" charset="0"/>
              </a:rPr>
              <a:t>a-itogovogo-sochinenija.html</a:t>
            </a:r>
            <a:endParaRPr lang="en-US" dirty="0"/>
          </a:p>
        </p:txBody>
      </p:sp>
    </p:spTree>
    <p:extLst>
      <p:ext uri="{BB962C8B-B14F-4D97-AF65-F5344CB8AC3E}">
        <p14:creationId xmlns:p14="http://schemas.microsoft.com/office/powerpoint/2010/main" val="2402075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nvSpPr>
        <p:spPr>
          <a:xfrm>
            <a:off x="395536" y="306559"/>
            <a:ext cx="7467600" cy="714380"/>
          </a:xfrm>
          <a:prstGeom prst="rect">
            <a:avLst/>
          </a:prstGeom>
          <a:solidFill>
            <a:schemeClr val="bg1">
              <a:lumMod val="75000"/>
            </a:schemeClr>
          </a:solidFill>
          <a:ln>
            <a:solidFill>
              <a:schemeClr val="accent1"/>
            </a:solidFill>
          </a:ln>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ru-RU" b="1" dirty="0" smtClean="0">
                <a:solidFill>
                  <a:schemeClr val="tx1"/>
                </a:solidFill>
                <a:latin typeface="Times New Roman" pitchFamily="18" charset="0"/>
                <a:cs typeface="Times New Roman" pitchFamily="18" charset="0"/>
              </a:rPr>
              <a:t>Комментарии к разделу</a:t>
            </a:r>
            <a:endParaRPr lang="ru-RU" dirty="0">
              <a:solidFill>
                <a:schemeClr val="tx1"/>
              </a:solidFill>
              <a:latin typeface="Times New Roman" pitchFamily="18" charset="0"/>
              <a:cs typeface="Times New Roman" pitchFamily="18" charset="0"/>
            </a:endParaRPr>
          </a:p>
        </p:txBody>
      </p:sp>
      <p:sp>
        <p:nvSpPr>
          <p:cNvPr id="4" name="Прямоугольник 3"/>
          <p:cNvSpPr/>
          <p:nvPr/>
        </p:nvSpPr>
        <p:spPr>
          <a:xfrm>
            <a:off x="285720" y="1071546"/>
            <a:ext cx="8572560" cy="4093428"/>
          </a:xfrm>
          <a:prstGeom prst="rect">
            <a:avLst/>
          </a:prstGeom>
        </p:spPr>
        <p:txBody>
          <a:bodyPr wrap="square">
            <a:spAutoFit/>
          </a:bodyPr>
          <a:lstStyle/>
          <a:p>
            <a:r>
              <a:rPr lang="ru-RU" sz="2000" dirty="0" smtClean="0">
                <a:latin typeface="Times New Roman" pitchFamily="18" charset="0"/>
                <a:cs typeface="Times New Roman" pitchFamily="18" charset="0"/>
              </a:rPr>
              <a:t>Духовно-нравственные ориентиры в жизни человека </a:t>
            </a:r>
          </a:p>
          <a:p>
            <a:r>
              <a:rPr lang="ru-RU" sz="2000" dirty="0" smtClean="0">
                <a:latin typeface="Times New Roman" pitchFamily="18" charset="0"/>
                <a:cs typeface="Times New Roman" pitchFamily="18" charset="0"/>
              </a:rPr>
              <a:t>Темы этого раздела: </a:t>
            </a:r>
            <a:endParaRPr lang="ru-RU" sz="2000" dirty="0" smtClean="0">
              <a:latin typeface="Times New Roman" pitchFamily="18" charset="0"/>
              <a:cs typeface="Times New Roman" pitchFamily="18" charset="0"/>
            </a:endParaRPr>
          </a:p>
          <a:p>
            <a:r>
              <a:rPr lang="ru-RU" sz="2000" dirty="0">
                <a:latin typeface="Times New Roman" pitchFamily="18" charset="0"/>
                <a:cs typeface="Times New Roman" pitchFamily="18" charset="0"/>
              </a:rPr>
              <a:t>-</a:t>
            </a:r>
            <a:r>
              <a:rPr lang="ru-RU" sz="2000" dirty="0" smtClean="0">
                <a:latin typeface="Times New Roman" pitchFamily="18" charset="0"/>
                <a:cs typeface="Times New Roman" pitchFamily="18" charset="0"/>
              </a:rPr>
              <a:t>связаны </a:t>
            </a:r>
            <a:r>
              <a:rPr lang="ru-RU" sz="2000" dirty="0" smtClean="0">
                <a:latin typeface="Times New Roman" pitchFamily="18" charset="0"/>
                <a:cs typeface="Times New Roman" pitchFamily="18" charset="0"/>
              </a:rPr>
              <a:t>с вопросами, которые человек задаёт себе сам, в том числе в ситуации нравственного выбора;</a:t>
            </a:r>
          </a:p>
          <a:p>
            <a:r>
              <a:rPr lang="ru-RU" sz="2000" dirty="0" smtClean="0">
                <a:latin typeface="Times New Roman" pitchFamily="18" charset="0"/>
                <a:cs typeface="Times New Roman" pitchFamily="18" charset="0"/>
              </a:rPr>
              <a:t> - нацеливают на рассуждение о нравственных идеалах и моральных нормах, сиюминутном и вечном, добре и зле, о свободе и ответственности; </a:t>
            </a:r>
          </a:p>
          <a:p>
            <a:r>
              <a:rPr lang="ru-RU" sz="2000" dirty="0" smtClean="0">
                <a:latin typeface="Times New Roman" pitchFamily="18" charset="0"/>
                <a:cs typeface="Times New Roman" pitchFamily="18" charset="0"/>
              </a:rPr>
              <a:t>-касаются размышлений о смысле жизни, гуманном и антигуманном поступках, их мотивах, причинах внутреннего разлада и об угрызениях совести;</a:t>
            </a:r>
          </a:p>
          <a:p>
            <a:r>
              <a:rPr lang="ru-RU" sz="2000" dirty="0" smtClean="0">
                <a:latin typeface="Times New Roman" pitchFamily="18" charset="0"/>
                <a:cs typeface="Times New Roman" pitchFamily="18" charset="0"/>
              </a:rPr>
              <a:t> - позволяют задуматься об образе жизни человека, о выборе им жизненного пути, значимой цели и средствах её достижения, любви и дружбе;</a:t>
            </a:r>
          </a:p>
          <a:p>
            <a:r>
              <a:rPr lang="ru-RU" sz="2000" dirty="0" smtClean="0">
                <a:latin typeface="Times New Roman" pitchFamily="18" charset="0"/>
                <a:cs typeface="Times New Roman" pitchFamily="18" charset="0"/>
              </a:rPr>
              <a:t> - побуждают к самоанализу, осмыслению опыта других людей (или поступков литературных героев), стремящихся понять себя</a:t>
            </a:r>
            <a:r>
              <a:rPr lang="ru-RU" sz="2000" dirty="0" smtClean="0"/>
              <a:t>. </a:t>
            </a:r>
            <a:endParaRPr lang="ru-RU" sz="2000" dirty="0"/>
          </a:p>
        </p:txBody>
      </p:sp>
    </p:spTree>
    <p:extLst>
      <p:ext uri="{BB962C8B-B14F-4D97-AF65-F5344CB8AC3E}">
        <p14:creationId xmlns:p14="http://schemas.microsoft.com/office/powerpoint/2010/main" val="1364374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302359"/>
            <a:ext cx="8215370" cy="5693866"/>
          </a:xfrm>
          <a:prstGeom prst="rect">
            <a:avLst/>
          </a:prstGeom>
        </p:spPr>
        <p:txBody>
          <a:bodyPr wrap="square">
            <a:spAutoFit/>
          </a:bodyPr>
          <a:lstStyle/>
          <a:p>
            <a:pPr algn="ctr"/>
            <a:r>
              <a:rPr lang="ru-RU" sz="2800" b="1" dirty="0" smtClean="0">
                <a:latin typeface="Times New Roman" pitchFamily="18" charset="0"/>
                <a:cs typeface="Times New Roman" pitchFamily="18" charset="0"/>
              </a:rPr>
              <a:t>Примерные темы</a:t>
            </a:r>
            <a:endParaRPr lang="ru-RU" sz="2800" b="1" dirty="0" smtClean="0"/>
          </a:p>
          <a:p>
            <a:r>
              <a:rPr lang="ru-RU" sz="2800" dirty="0" smtClean="0">
                <a:solidFill>
                  <a:schemeClr val="bg1"/>
                </a:solidFill>
              </a:rPr>
              <a:t> </a:t>
            </a:r>
            <a:r>
              <a:rPr lang="ru-RU" sz="2800" dirty="0" smtClean="0"/>
              <a:t>111. Какую жизненную цель можно назвать благородной? </a:t>
            </a:r>
          </a:p>
          <a:p>
            <a:r>
              <a:rPr lang="ru-RU" sz="2800" dirty="0" smtClean="0"/>
              <a:t>201. Могут ли юношеские мечты повлиять на дальнейшую жизнь человека? </a:t>
            </a:r>
          </a:p>
          <a:p>
            <a:r>
              <a:rPr lang="ru-RU" sz="2800" dirty="0" smtClean="0"/>
              <a:t>304. Как становятся героями на войне? </a:t>
            </a:r>
          </a:p>
          <a:p>
            <a:r>
              <a:rPr lang="ru-RU" sz="2800" dirty="0" smtClean="0"/>
              <a:t>405 .Чем важен для современного человека опыт предыдущих поколений?</a:t>
            </a:r>
          </a:p>
          <a:p>
            <a:r>
              <a:rPr lang="ru-RU" sz="2800" dirty="0" smtClean="0"/>
              <a:t> 509. Почему достижения прогресса, дающие человеку удобства и комфорт, могут быть опасны для человечества?</a:t>
            </a:r>
          </a:p>
          <a:p>
            <a:r>
              <a:rPr lang="ru-RU" sz="2800" dirty="0" smtClean="0"/>
              <a:t> 602. Реальное и виртуальное общение: в чём преимущества каждого из них?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500042"/>
            <a:ext cx="8001000" cy="1150938"/>
          </a:xfrm>
          <a:solidFill>
            <a:schemeClr val="bg1">
              <a:lumMod val="75000"/>
            </a:schemeClr>
          </a:solidFill>
        </p:spPr>
        <p:style>
          <a:lnRef idx="1">
            <a:schemeClr val="dk1"/>
          </a:lnRef>
          <a:fillRef idx="2">
            <a:schemeClr val="dk1"/>
          </a:fillRef>
          <a:effectRef idx="1">
            <a:schemeClr val="dk1"/>
          </a:effectRef>
          <a:fontRef idx="minor">
            <a:schemeClr val="dk1"/>
          </a:fontRef>
        </p:style>
        <p:txBody>
          <a:bodyPr rtlCol="0">
            <a:normAutofit/>
          </a:bodyPr>
          <a:lstStyle/>
          <a:p>
            <a:pPr algn="ctr" eaLnBrk="1" fontAlgn="auto" hangingPunct="1">
              <a:spcAft>
                <a:spcPts val="0"/>
              </a:spcAft>
              <a:defRPr/>
            </a:pPr>
            <a:r>
              <a:rPr lang="ru-RU" dirty="0" smtClean="0">
                <a:solidFill>
                  <a:schemeClr val="tx1"/>
                </a:solidFill>
                <a:latin typeface="Times New Roman" pitchFamily="18" charset="0"/>
                <a:cs typeface="Times New Roman" pitchFamily="18" charset="0"/>
              </a:rPr>
              <a:t> </a:t>
            </a:r>
            <a:r>
              <a:rPr lang="ru-RU" sz="3200" b="1" dirty="0" smtClean="0">
                <a:solidFill>
                  <a:schemeClr val="tx1"/>
                </a:solidFill>
                <a:latin typeface="Times New Roman" pitchFamily="18" charset="0"/>
                <a:cs typeface="Times New Roman" pitchFamily="18" charset="0"/>
              </a:rPr>
              <a:t>Что  ожидают от сочинения ?</a:t>
            </a:r>
            <a:endParaRPr lang="ru-RU" sz="3200" b="1" dirty="0">
              <a:solidFill>
                <a:schemeClr val="tx1"/>
              </a:solidFill>
              <a:latin typeface="Times New Roman" pitchFamily="18" charset="0"/>
              <a:cs typeface="Times New Roman" pitchFamily="18" charset="0"/>
            </a:endParaRPr>
          </a:p>
        </p:txBody>
      </p:sp>
      <p:sp>
        <p:nvSpPr>
          <p:cNvPr id="4" name="Подзаголовок 3"/>
          <p:cNvSpPr txBox="1">
            <a:spLocks noGrp="1"/>
          </p:cNvSpPr>
          <p:nvPr>
            <p:ph type="subTitle" idx="1"/>
          </p:nvPr>
        </p:nvSpPr>
        <p:spPr>
          <a:xfrm>
            <a:off x="500034" y="2928934"/>
            <a:ext cx="8429684" cy="2923877"/>
          </a:xfrm>
          <a:solidFill>
            <a:schemeClr val="bg2">
              <a:lumMod val="9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l" eaLnBrk="1" fontAlgn="auto" hangingPunct="1">
              <a:spcAft>
                <a:spcPts val="0"/>
              </a:spcAft>
              <a:buFont typeface="Arial" pitchFamily="34" charset="0"/>
              <a:buNone/>
              <a:defRPr/>
            </a:pPr>
            <a:r>
              <a:rPr lang="ru-RU" sz="2800" dirty="0" smtClean="0">
                <a:solidFill>
                  <a:schemeClr val="tx1"/>
                </a:solidFill>
                <a:latin typeface="Times New Roman" pitchFamily="18" charset="0"/>
                <a:cs typeface="Times New Roman" pitchFamily="18" charset="0"/>
              </a:rPr>
              <a:t>С.Красовская  «Пишем школьное сочинение по литературе?».</a:t>
            </a:r>
          </a:p>
          <a:p>
            <a:pPr algn="l" eaLnBrk="1" fontAlgn="auto" hangingPunct="1">
              <a:spcAft>
                <a:spcPts val="0"/>
              </a:spcAft>
              <a:buFont typeface="Arial" pitchFamily="34" charset="0"/>
              <a:buNone/>
              <a:defRPr/>
            </a:pPr>
            <a:r>
              <a:rPr lang="ru-RU" sz="2800" dirty="0" smtClean="0">
                <a:solidFill>
                  <a:schemeClr val="tx1"/>
                </a:solidFill>
                <a:latin typeface="Times New Roman" pitchFamily="18" charset="0"/>
                <a:cs typeface="Times New Roman" pitchFamily="18" charset="0"/>
              </a:rPr>
              <a:t> «Чаще всего письмо воспринимается как навык скорее механический, чем творческий. В письме нет «я», нет личного отношения к предмету письма и к самому процессу: письмо отчуждено от субъекта».</a:t>
            </a:r>
          </a:p>
          <a:p>
            <a:pPr eaLnBrk="1" fontAlgn="auto" hangingPunct="1">
              <a:spcBef>
                <a:spcPct val="0"/>
              </a:spcBef>
              <a:spcAft>
                <a:spcPts val="0"/>
              </a:spcAft>
              <a:buFont typeface="Arial" pitchFamily="34" charset="0"/>
              <a:buNone/>
              <a:defRPr/>
            </a:pPr>
            <a:endParaRPr lang="ru-RU" sz="1600" b="1" dirty="0"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2"/>
          <p:cNvSpPr txBox="1">
            <a:spLocks/>
          </p:cNvSpPr>
          <p:nvPr/>
        </p:nvSpPr>
        <p:spPr>
          <a:xfrm>
            <a:off x="683568" y="2924944"/>
            <a:ext cx="7632848" cy="2147130"/>
          </a:xfrm>
          <a:prstGeom prst="rect">
            <a:avLst/>
          </a:prstGeom>
          <a:solidFill>
            <a:schemeClr val="accent6">
              <a:lumMod val="20000"/>
              <a:lumOff val="80000"/>
            </a:schemeClr>
          </a:solidFill>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lstStyle/>
          <a:p>
            <a:pPr marL="342900" indent="-342900" fontAlgn="auto">
              <a:spcBef>
                <a:spcPct val="20000"/>
              </a:spcBef>
              <a:spcAft>
                <a:spcPts val="0"/>
              </a:spcAft>
              <a:defRPr/>
            </a:pPr>
            <a:r>
              <a:rPr lang="ru-RU" sz="2400" dirty="0">
                <a:solidFill>
                  <a:schemeClr val="tx1"/>
                </a:solidFill>
                <a:latin typeface="Times New Roman" pitchFamily="18" charset="0"/>
                <a:cs typeface="Times New Roman" pitchFamily="18" charset="0"/>
              </a:rPr>
              <a:t>Критерии разных  типов сочинения: итоговое, по русскому языку в формате ЕГЭ, по литературе</a:t>
            </a:r>
          </a:p>
          <a:p>
            <a:pPr marL="342900" indent="-342900" fontAlgn="auto">
              <a:spcBef>
                <a:spcPct val="20000"/>
              </a:spcBef>
              <a:spcAft>
                <a:spcPts val="0"/>
              </a:spcAft>
              <a:defRPr/>
            </a:pPr>
            <a:r>
              <a:rPr lang="ru-RU" sz="2400" dirty="0">
                <a:solidFill>
                  <a:schemeClr val="tx1"/>
                </a:solidFill>
                <a:latin typeface="Times New Roman" pitchFamily="18" charset="0"/>
                <a:cs typeface="Times New Roman" pitchFamily="18" charset="0"/>
              </a:rPr>
              <a:t>- количество слов</a:t>
            </a:r>
          </a:p>
          <a:p>
            <a:pPr marL="342900" indent="-342900" fontAlgn="auto">
              <a:spcBef>
                <a:spcPct val="20000"/>
              </a:spcBef>
              <a:spcAft>
                <a:spcPts val="0"/>
              </a:spcAft>
              <a:defRPr/>
            </a:pPr>
            <a:r>
              <a:rPr lang="ru-RU" sz="2400" dirty="0">
                <a:solidFill>
                  <a:schemeClr val="tx1"/>
                </a:solidFill>
                <a:latin typeface="Times New Roman" pitchFamily="18" charset="0"/>
                <a:cs typeface="Times New Roman" pitchFamily="18" charset="0"/>
              </a:rPr>
              <a:t>- время написания</a:t>
            </a:r>
          </a:p>
          <a:p>
            <a:pPr marL="342900" indent="-342900" fontAlgn="auto">
              <a:spcBef>
                <a:spcPct val="20000"/>
              </a:spcBef>
              <a:spcAft>
                <a:spcPts val="0"/>
              </a:spcAft>
              <a:defRPr/>
            </a:pPr>
            <a:r>
              <a:rPr lang="ru-RU" sz="2400" dirty="0">
                <a:solidFill>
                  <a:schemeClr val="tx1"/>
                </a:solidFill>
                <a:latin typeface="Times New Roman" pitchFamily="18" charset="0"/>
                <a:cs typeface="Times New Roman" pitchFamily="18" charset="0"/>
              </a:rPr>
              <a:t>- аргументация</a:t>
            </a:r>
          </a:p>
          <a:p>
            <a:pPr marL="342900" indent="-342900" fontAlgn="auto">
              <a:spcBef>
                <a:spcPct val="20000"/>
              </a:spcBef>
              <a:spcAft>
                <a:spcPts val="0"/>
              </a:spcAft>
              <a:defRPr/>
            </a:pPr>
            <a:endParaRPr lang="ru-RU" sz="2400" dirty="0">
              <a:solidFill>
                <a:schemeClr val="tx2"/>
              </a:solidFill>
              <a:latin typeface="Times New Roman" pitchFamily="18" charset="0"/>
              <a:cs typeface="Times New Roman" pitchFamily="18" charset="0"/>
            </a:endParaRPr>
          </a:p>
        </p:txBody>
      </p:sp>
      <p:sp>
        <p:nvSpPr>
          <p:cNvPr id="3" name="Прямоугольник 2"/>
          <p:cNvSpPr/>
          <p:nvPr/>
        </p:nvSpPr>
        <p:spPr>
          <a:xfrm>
            <a:off x="785786" y="500042"/>
            <a:ext cx="7429500" cy="584775"/>
          </a:xfrm>
          <a:prstGeom prst="rect">
            <a:avLst/>
          </a:prstGeom>
          <a:solidFill>
            <a:schemeClr val="bg1">
              <a:lumMod val="75000"/>
            </a:schemeClr>
          </a:solidFill>
          <a:ln>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3200" b="1" dirty="0" smtClean="0">
                <a:solidFill>
                  <a:schemeClr val="tx1"/>
                </a:solidFill>
                <a:latin typeface="Arial" charset="0"/>
              </a:rPr>
              <a:t>С чего начать?</a:t>
            </a:r>
            <a:endParaRPr lang="ru-RU" sz="3200" b="1" dirty="0">
              <a:solidFill>
                <a:schemeClr val="tx1"/>
              </a:solidFill>
              <a:latin typeface="Arial" charset="0"/>
            </a:endParaRPr>
          </a:p>
        </p:txBody>
      </p:sp>
      <p:graphicFrame>
        <p:nvGraphicFramePr>
          <p:cNvPr id="6" name="Таблица 5"/>
          <p:cNvGraphicFramePr>
            <a:graphicFrameLocks noGrp="1"/>
          </p:cNvGraphicFramePr>
          <p:nvPr/>
        </p:nvGraphicFramePr>
        <p:xfrm>
          <a:off x="900113" y="5084763"/>
          <a:ext cx="6768752" cy="1310640"/>
        </p:xfrm>
        <a:graphic>
          <a:graphicData uri="http://schemas.openxmlformats.org/drawingml/2006/table">
            <a:tbl>
              <a:tblPr firstRow="1" bandRow="1">
                <a:tableStyleId>{5C22544A-7EE6-4342-B048-85BDC9FD1C3A}</a:tableStyleId>
              </a:tblPr>
              <a:tblGrid>
                <a:gridCol w="1692188"/>
                <a:gridCol w="1692188"/>
                <a:gridCol w="1368152"/>
                <a:gridCol w="2016224"/>
              </a:tblGrid>
              <a:tr h="370840">
                <a:tc>
                  <a:txBody>
                    <a:bodyPr/>
                    <a:lstStyle/>
                    <a:p>
                      <a:r>
                        <a:rPr lang="ru-RU" sz="2000" dirty="0" smtClean="0">
                          <a:solidFill>
                            <a:schemeClr val="tx1"/>
                          </a:solidFill>
                          <a:latin typeface="Times New Roman" pitchFamily="18" charset="0"/>
                          <a:cs typeface="Times New Roman" pitchFamily="18" charset="0"/>
                        </a:rPr>
                        <a:t>Критерии</a:t>
                      </a:r>
                      <a:endParaRPr lang="ru-RU" sz="2000" dirty="0">
                        <a:solidFill>
                          <a:schemeClr val="tx1"/>
                        </a:solidFill>
                        <a:latin typeface="Times New Roman" pitchFamily="18" charset="0"/>
                        <a:cs typeface="Times New Roman" pitchFamily="18" charset="0"/>
                      </a:endParaRPr>
                    </a:p>
                  </a:txBody>
                  <a:tcPr>
                    <a:solidFill>
                      <a:srgbClr val="92D050"/>
                    </a:solidFill>
                  </a:tcPr>
                </a:tc>
                <a:tc>
                  <a:txBody>
                    <a:bodyPr/>
                    <a:lstStyle/>
                    <a:p>
                      <a:r>
                        <a:rPr lang="ru-RU" sz="2000" dirty="0" smtClean="0">
                          <a:solidFill>
                            <a:schemeClr val="tx1"/>
                          </a:solidFill>
                          <a:latin typeface="Times New Roman" pitchFamily="18" charset="0"/>
                          <a:cs typeface="Times New Roman" pitchFamily="18" charset="0"/>
                        </a:rPr>
                        <a:t>ИС</a:t>
                      </a:r>
                      <a:endParaRPr lang="ru-RU" sz="2000" dirty="0">
                        <a:solidFill>
                          <a:schemeClr val="tx1"/>
                        </a:solidFill>
                        <a:latin typeface="Times New Roman" pitchFamily="18" charset="0"/>
                        <a:cs typeface="Times New Roman" pitchFamily="18" charset="0"/>
                      </a:endParaRPr>
                    </a:p>
                  </a:txBody>
                  <a:tcPr>
                    <a:solidFill>
                      <a:srgbClr val="92D050"/>
                    </a:solidFill>
                  </a:tcPr>
                </a:tc>
                <a:tc>
                  <a:txBody>
                    <a:bodyPr/>
                    <a:lstStyle/>
                    <a:p>
                      <a:r>
                        <a:rPr lang="ru-RU" sz="2000" dirty="0" smtClean="0">
                          <a:solidFill>
                            <a:schemeClr val="tx1"/>
                          </a:solidFill>
                          <a:latin typeface="Times New Roman" pitchFamily="18" charset="0"/>
                          <a:cs typeface="Times New Roman" pitchFamily="18" charset="0"/>
                        </a:rPr>
                        <a:t>ЕГЭ</a:t>
                      </a:r>
                      <a:endParaRPr lang="ru-RU" sz="2000" dirty="0">
                        <a:solidFill>
                          <a:schemeClr val="tx1"/>
                        </a:solidFill>
                        <a:latin typeface="Times New Roman" pitchFamily="18" charset="0"/>
                        <a:cs typeface="Times New Roman" pitchFamily="18" charset="0"/>
                      </a:endParaRPr>
                    </a:p>
                  </a:txBody>
                  <a:tcPr>
                    <a:solidFill>
                      <a:srgbClr val="92D050"/>
                    </a:solidFill>
                  </a:tcPr>
                </a:tc>
                <a:tc>
                  <a:txBody>
                    <a:bodyPr/>
                    <a:lstStyle/>
                    <a:p>
                      <a:r>
                        <a:rPr lang="ru-RU" sz="2000" dirty="0" smtClean="0">
                          <a:solidFill>
                            <a:schemeClr val="tx1"/>
                          </a:solidFill>
                          <a:latin typeface="Times New Roman" pitchFamily="18" charset="0"/>
                          <a:cs typeface="Times New Roman" pitchFamily="18" charset="0"/>
                        </a:rPr>
                        <a:t>Литература</a:t>
                      </a:r>
                      <a:endParaRPr lang="ru-RU" sz="2000" dirty="0">
                        <a:solidFill>
                          <a:schemeClr val="tx1"/>
                        </a:solidFill>
                        <a:latin typeface="Times New Roman" pitchFamily="18" charset="0"/>
                        <a:cs typeface="Times New Roman" pitchFamily="18" charset="0"/>
                      </a:endParaRPr>
                    </a:p>
                  </a:txBody>
                  <a:tcPr>
                    <a:solidFill>
                      <a:srgbClr val="92D050"/>
                    </a:solidFill>
                  </a:tcPr>
                </a:tc>
              </a:tr>
              <a:tr h="370840">
                <a:tc>
                  <a:txBody>
                    <a:bodyPr/>
                    <a:lstStyle/>
                    <a:p>
                      <a:endParaRPr lang="ru-RU" dirty="0">
                        <a:solidFill>
                          <a:schemeClr val="tx1"/>
                        </a:solidFill>
                      </a:endParaRPr>
                    </a:p>
                  </a:txBody>
                  <a:tcPr>
                    <a:solidFill>
                      <a:schemeClr val="bg1">
                        <a:lumMod val="75000"/>
                      </a:schemeClr>
                    </a:solidFill>
                  </a:tcPr>
                </a:tc>
                <a:tc>
                  <a:txBody>
                    <a:bodyPr/>
                    <a:lstStyle/>
                    <a:p>
                      <a:pPr algn="ctr"/>
                      <a:r>
                        <a:rPr lang="ru-RU" dirty="0" smtClean="0">
                          <a:solidFill>
                            <a:schemeClr val="tx1"/>
                          </a:solidFill>
                        </a:rPr>
                        <a:t>350 слов </a:t>
                      </a:r>
                    </a:p>
                    <a:p>
                      <a:r>
                        <a:rPr lang="ru-RU" dirty="0" smtClean="0">
                          <a:solidFill>
                            <a:schemeClr val="tx1"/>
                          </a:solidFill>
                        </a:rPr>
                        <a:t>проверка с 250</a:t>
                      </a:r>
                      <a:endParaRPr lang="ru-RU" dirty="0">
                        <a:solidFill>
                          <a:schemeClr val="tx1"/>
                        </a:solidFill>
                      </a:endParaRPr>
                    </a:p>
                  </a:txBody>
                  <a:tcPr>
                    <a:solidFill>
                      <a:schemeClr val="bg1">
                        <a:lumMod val="75000"/>
                      </a:schemeClr>
                    </a:solidFill>
                  </a:tcPr>
                </a:tc>
                <a:tc>
                  <a:txBody>
                    <a:bodyPr/>
                    <a:lstStyle/>
                    <a:p>
                      <a:r>
                        <a:rPr lang="ru-RU" dirty="0" smtClean="0">
                          <a:solidFill>
                            <a:schemeClr val="tx1"/>
                          </a:solidFill>
                        </a:rPr>
                        <a:t>150 слов</a:t>
                      </a:r>
                      <a:endParaRPr lang="ru-RU" dirty="0">
                        <a:solidFill>
                          <a:schemeClr val="tx1"/>
                        </a:solidFill>
                      </a:endParaRPr>
                    </a:p>
                  </a:txBody>
                  <a:tcPr>
                    <a:solidFill>
                      <a:schemeClr val="bg1">
                        <a:lumMod val="75000"/>
                      </a:schemeClr>
                    </a:solidFill>
                  </a:tcPr>
                </a:tc>
                <a:tc>
                  <a:txBody>
                    <a:bodyPr/>
                    <a:lstStyle/>
                    <a:p>
                      <a:r>
                        <a:rPr lang="ru-RU" dirty="0" smtClean="0">
                          <a:solidFill>
                            <a:schemeClr val="tx1"/>
                          </a:solidFill>
                        </a:rPr>
                        <a:t>??????</a:t>
                      </a:r>
                      <a:endParaRPr lang="ru-RU" dirty="0">
                        <a:solidFill>
                          <a:schemeClr val="tx1"/>
                        </a:solidFill>
                      </a:endParaRPr>
                    </a:p>
                  </a:txBody>
                  <a:tcPr>
                    <a:solidFill>
                      <a:schemeClr val="bg1">
                        <a:lumMod val="75000"/>
                      </a:schemeClr>
                    </a:solidFill>
                  </a:tcPr>
                </a:tc>
              </a:tr>
            </a:tbl>
          </a:graphicData>
        </a:graphic>
      </p:graphicFrame>
      <p:sp>
        <p:nvSpPr>
          <p:cNvPr id="7" name="Прямоугольник 6"/>
          <p:cNvSpPr/>
          <p:nvPr/>
        </p:nvSpPr>
        <p:spPr>
          <a:xfrm>
            <a:off x="1071538" y="1714488"/>
            <a:ext cx="6985000" cy="914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dirty="0">
                <a:solidFill>
                  <a:schemeClr val="tx1"/>
                </a:solidFill>
                <a:latin typeface="Times New Roman" pitchFamily="18" charset="0"/>
                <a:cs typeface="Times New Roman" pitchFamily="18" charset="0"/>
              </a:rPr>
              <a:t>Формат сочинения.</a:t>
            </a:r>
          </a:p>
          <a:p>
            <a:pPr algn="ctr">
              <a:defRPr/>
            </a:pPr>
            <a:r>
              <a:rPr lang="ru-RU" sz="2800" dirty="0">
                <a:solidFill>
                  <a:schemeClr val="tx1"/>
                </a:solidFill>
                <a:latin typeface="Times New Roman" pitchFamily="18" charset="0"/>
                <a:cs typeface="Times New Roman" pitchFamily="18" charset="0"/>
              </a:rPr>
              <a:t>Отличительные черты итогового </a:t>
            </a:r>
            <a:r>
              <a:rPr lang="ru-RU" sz="2800" dirty="0" smtClean="0">
                <a:solidFill>
                  <a:schemeClr val="tx1"/>
                </a:solidFill>
                <a:latin typeface="Times New Roman" pitchFamily="18" charset="0"/>
                <a:cs typeface="Times New Roman" pitchFamily="18" charset="0"/>
              </a:rPr>
              <a:t>сочинения</a:t>
            </a:r>
            <a:r>
              <a:rPr lang="ru-RU" sz="2800" dirty="0" smtClean="0">
                <a:solidFill>
                  <a:srgbClr val="FFFF00"/>
                </a:solidFill>
                <a:latin typeface="Times New Roman" pitchFamily="18" charset="0"/>
                <a:cs typeface="Times New Roman" pitchFamily="18" charset="0"/>
              </a:rPr>
              <a:t>.</a:t>
            </a:r>
            <a:endParaRPr lang="ru-RU" sz="2800" dirty="0">
              <a:solidFill>
                <a:srgbClr val="FFFF00"/>
              </a:solidFill>
            </a:endParaRPr>
          </a:p>
        </p:txBody>
      </p:sp>
      <p:sp>
        <p:nvSpPr>
          <p:cNvPr id="6168" name="TextBox 7"/>
          <p:cNvSpPr txBox="1">
            <a:spLocks noChangeArrowheads="1"/>
          </p:cNvSpPr>
          <p:nvPr/>
        </p:nvSpPr>
        <p:spPr bwMode="auto">
          <a:xfrm>
            <a:off x="3563938" y="1268413"/>
            <a:ext cx="1044325" cy="461665"/>
          </a:xfrm>
          <a:prstGeom prst="rect">
            <a:avLst/>
          </a:prstGeom>
          <a:noFill/>
          <a:ln w="9525">
            <a:noFill/>
            <a:miter lim="800000"/>
            <a:headEnd/>
            <a:tailEnd/>
          </a:ln>
        </p:spPr>
        <p:txBody>
          <a:bodyPr wrap="none">
            <a:spAutoFit/>
          </a:bodyPr>
          <a:lstStyle/>
          <a:p>
            <a:r>
              <a:rPr lang="ru-RU" sz="2400" dirty="0"/>
              <a:t>1 этап</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ctrTitle"/>
          </p:nvPr>
        </p:nvSpPr>
        <p:spPr>
          <a:xfrm>
            <a:off x="323850" y="1989138"/>
            <a:ext cx="3887788" cy="1008062"/>
          </a:xfrm>
          <a:solidFill>
            <a:schemeClr val="bg2">
              <a:lumMod val="90000"/>
            </a:schemeClr>
          </a:solidFill>
        </p:spPr>
        <p:txBody>
          <a:bodyPr rtlCol="0">
            <a:normAutofit/>
          </a:bodyPr>
          <a:lstStyle/>
          <a:p>
            <a:pPr eaLnBrk="1" fontAlgn="auto" hangingPunct="1">
              <a:spcAft>
                <a:spcPts val="0"/>
              </a:spcAft>
              <a:defRPr/>
            </a:pPr>
            <a:r>
              <a:rPr lang="ru-RU" sz="3200" dirty="0" smtClean="0">
                <a:solidFill>
                  <a:schemeClr val="tx1"/>
                </a:solidFill>
              </a:rPr>
              <a:t>Цель тренинга:</a:t>
            </a:r>
          </a:p>
        </p:txBody>
      </p:sp>
      <p:sp>
        <p:nvSpPr>
          <p:cNvPr id="3" name="Подзаголовок 2"/>
          <p:cNvSpPr>
            <a:spLocks noGrp="1"/>
          </p:cNvSpPr>
          <p:nvPr>
            <p:ph type="subTitle" idx="1"/>
          </p:nvPr>
        </p:nvSpPr>
        <p:spPr>
          <a:xfrm>
            <a:off x="395288" y="3213100"/>
            <a:ext cx="8497887" cy="1511300"/>
          </a:xfrm>
          <a:solidFill>
            <a:schemeClr val="bg2">
              <a:lumMod val="90000"/>
            </a:schemeClr>
          </a:solidFill>
        </p:spPr>
        <p:txBody>
          <a:bodyPr rtlCol="0">
            <a:normAutofit/>
          </a:bodyPr>
          <a:lstStyle/>
          <a:p>
            <a:pPr algn="l" eaLnBrk="1" fontAlgn="auto" hangingPunct="1">
              <a:spcAft>
                <a:spcPts val="0"/>
              </a:spcAft>
              <a:buFont typeface="Arial" pitchFamily="34" charset="0"/>
              <a:buNone/>
              <a:defRPr/>
            </a:pPr>
            <a:r>
              <a:rPr lang="ru-RU" sz="2400" dirty="0" smtClean="0">
                <a:latin typeface="Times New Roman" pitchFamily="18" charset="0"/>
                <a:cs typeface="Times New Roman" pitchFamily="18" charset="0"/>
              </a:rPr>
              <a:t>-формирование  важных для работы  представлений о том, что в центре итогового сочинения находится не художественный текст, а личность пишущего.</a:t>
            </a:r>
            <a:endParaRPr lang="ru-RU" sz="2400" dirty="0">
              <a:latin typeface="Times New Roman" pitchFamily="18" charset="0"/>
              <a:cs typeface="Times New Roman" pitchFamily="18" charset="0"/>
            </a:endParaRPr>
          </a:p>
        </p:txBody>
      </p:sp>
      <p:sp>
        <p:nvSpPr>
          <p:cNvPr id="5124" name="Прямоугольник 3"/>
          <p:cNvSpPr>
            <a:spLocks noChangeArrowheads="1"/>
          </p:cNvSpPr>
          <p:nvPr/>
        </p:nvSpPr>
        <p:spPr bwMode="auto">
          <a:xfrm>
            <a:off x="323850" y="5013325"/>
            <a:ext cx="8496300" cy="1200150"/>
          </a:xfrm>
          <a:prstGeom prst="rect">
            <a:avLst/>
          </a:prstGeom>
          <a:solidFill>
            <a:schemeClr val="bg2">
              <a:lumMod val="90000"/>
            </a:schemeClr>
          </a:solidFill>
          <a:ln w="9525">
            <a:noFill/>
            <a:miter lim="800000"/>
            <a:headEnd/>
            <a:tailEnd/>
          </a:ln>
        </p:spPr>
        <p:txBody>
          <a:bodyPr>
            <a:spAutoFit/>
          </a:bodyPr>
          <a:lstStyle/>
          <a:p>
            <a:pPr>
              <a:defRPr/>
            </a:pPr>
            <a:r>
              <a:rPr lang="ru-RU" sz="2400" dirty="0">
                <a:latin typeface="Times New Roman" pitchFamily="18" charset="0"/>
                <a:cs typeface="Times New Roman" pitchFamily="18" charset="0"/>
              </a:rPr>
              <a:t>«Удовольствие, которое способен доставить хороший собеседник, никоим образом не зависит от его знаний и добродетелей» (</a:t>
            </a:r>
            <a:r>
              <a:rPr lang="ru-RU" sz="2400" dirty="0" err="1">
                <a:latin typeface="Times New Roman" pitchFamily="18" charset="0"/>
                <a:cs typeface="Times New Roman" pitchFamily="18" charset="0"/>
              </a:rPr>
              <a:t>Сэмюэль</a:t>
            </a:r>
            <a:r>
              <a:rPr lang="ru-RU" sz="2400" dirty="0">
                <a:latin typeface="Times New Roman" pitchFamily="18" charset="0"/>
                <a:cs typeface="Times New Roman" pitchFamily="18" charset="0"/>
              </a:rPr>
              <a:t> Джонсон, XVIII век).</a:t>
            </a:r>
          </a:p>
        </p:txBody>
      </p:sp>
      <p:sp>
        <p:nvSpPr>
          <p:cNvPr id="5" name="Прямоугольник 4"/>
          <p:cNvSpPr/>
          <p:nvPr/>
        </p:nvSpPr>
        <p:spPr>
          <a:xfrm>
            <a:off x="684213" y="188913"/>
            <a:ext cx="7704137" cy="1077218"/>
          </a:xfrm>
          <a:prstGeom prst="rect">
            <a:avLst/>
          </a:prstGeom>
          <a:solidFill>
            <a:schemeClr val="bg1">
              <a:lumMod val="75000"/>
            </a:schemeClr>
          </a:solidFill>
        </p:spPr>
        <p:txBody>
          <a:bodyPr>
            <a:spAutoFit/>
          </a:bodyPr>
          <a:lstStyle/>
          <a:p>
            <a:pPr algn="ctr" fontAlgn="auto">
              <a:spcBef>
                <a:spcPts val="0"/>
              </a:spcBef>
              <a:spcAft>
                <a:spcPts val="0"/>
              </a:spcAft>
              <a:defRPr/>
            </a:pPr>
            <a:r>
              <a:rPr lang="ru-RU" sz="3200" b="1" dirty="0">
                <a:latin typeface="Times New Roman" pitchFamily="18" charset="0"/>
                <a:cs typeface="Times New Roman" pitchFamily="18" charset="0"/>
              </a:rPr>
              <a:t>Тренинг как эффективная форма  </a:t>
            </a:r>
          </a:p>
          <a:p>
            <a:pPr algn="ctr" fontAlgn="auto">
              <a:spcBef>
                <a:spcPts val="0"/>
              </a:spcBef>
              <a:spcAft>
                <a:spcPts val="0"/>
              </a:spcAft>
              <a:defRPr/>
            </a:pPr>
            <a:r>
              <a:rPr lang="ru-RU" sz="3200" b="1" dirty="0">
                <a:latin typeface="Times New Roman" pitchFamily="18" charset="0"/>
                <a:cs typeface="Times New Roman" pitchFamily="18" charset="0"/>
              </a:rPr>
              <a:t>подготовки к итоговому сочинению</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785794"/>
            <a:ext cx="7770594" cy="4031873"/>
          </a:xfrm>
          <a:prstGeom prst="rect">
            <a:avLst/>
          </a:prstGeom>
          <a:solidFill>
            <a:schemeClr val="accent6">
              <a:lumMod val="20000"/>
              <a:lumOff val="80000"/>
            </a:schemeClr>
          </a:solidFill>
          <a:ln>
            <a:noFill/>
          </a:ln>
        </p:spPr>
        <p:txBody>
          <a:bodyPr wrap="square">
            <a:spAutoFit/>
          </a:bodyPr>
          <a:lstStyle/>
          <a:p>
            <a:pPr algn="ctr"/>
            <a:r>
              <a:rPr lang="ru-RU" sz="3200" dirty="0" smtClean="0">
                <a:latin typeface="Times New Roman" pitchFamily="18" charset="0"/>
                <a:cs typeface="Times New Roman" pitchFamily="18" charset="0"/>
              </a:rPr>
              <a:t> Продолжить!</a:t>
            </a:r>
          </a:p>
          <a:p>
            <a:endParaRPr lang="ru-RU" sz="3200" dirty="0" smtClean="0">
              <a:latin typeface="Times New Roman" pitchFamily="18" charset="0"/>
              <a:cs typeface="Times New Roman" pitchFamily="18" charset="0"/>
            </a:endParaRPr>
          </a:p>
          <a:p>
            <a:pPr>
              <a:buFontTx/>
              <a:buChar char="-"/>
            </a:pPr>
            <a:r>
              <a:rPr lang="ru-RU" sz="3200" dirty="0" smtClean="0">
                <a:latin typeface="Times New Roman" pitchFamily="18" charset="0"/>
                <a:cs typeface="Times New Roman" pitchFamily="18" charset="0"/>
              </a:rPr>
              <a:t>разделить раздел  </a:t>
            </a:r>
            <a:r>
              <a:rPr lang="ru-RU" sz="3200" dirty="0">
                <a:latin typeface="Times New Roman" pitchFamily="18" charset="0"/>
                <a:cs typeface="Times New Roman" pitchFamily="18" charset="0"/>
              </a:rPr>
              <a:t>на несколько логичных </a:t>
            </a:r>
            <a:r>
              <a:rPr lang="ru-RU" sz="3200" dirty="0" smtClean="0">
                <a:latin typeface="Times New Roman" pitchFamily="18" charset="0"/>
                <a:cs typeface="Times New Roman" pitchFamily="18" charset="0"/>
              </a:rPr>
              <a:t>подразделов</a:t>
            </a:r>
            <a:r>
              <a:rPr lang="ru-RU" sz="3200" dirty="0">
                <a:latin typeface="Times New Roman" pitchFamily="18" charset="0"/>
                <a:cs typeface="Times New Roman" pitchFamily="18" charset="0"/>
              </a:rPr>
              <a:t>, которые будут охватывать все явления жизни человека, предусмотренные описанием, данным ФИПИ</a:t>
            </a:r>
            <a:r>
              <a:rPr lang="ru-RU" sz="3200" dirty="0" smtClean="0">
                <a:latin typeface="Times New Roman" pitchFamily="18" charset="0"/>
                <a:cs typeface="Times New Roman" pitchFamily="18" charset="0"/>
              </a:rPr>
              <a:t>.</a:t>
            </a:r>
          </a:p>
          <a:p>
            <a:pPr>
              <a:buFontTx/>
              <a:buChar char="-"/>
            </a:pPr>
            <a:r>
              <a:rPr lang="ru-RU" sz="3200" dirty="0" smtClean="0">
                <a:latin typeface="Times New Roman" pitchFamily="18" charset="0"/>
                <a:cs typeface="Times New Roman" pitchFamily="18" charset="0"/>
              </a:rPr>
              <a:t> прописать </a:t>
            </a:r>
            <a:r>
              <a:rPr lang="ru-RU" sz="3200" dirty="0">
                <a:latin typeface="Times New Roman" pitchFamily="18" charset="0"/>
                <a:cs typeface="Times New Roman" pitchFamily="18" charset="0"/>
              </a:rPr>
              <a:t>концепты, для того чтобы было удобно подбирать аргументы.</a:t>
            </a:r>
          </a:p>
        </p:txBody>
      </p:sp>
    </p:spTree>
    <p:extLst>
      <p:ext uri="{BB962C8B-B14F-4D97-AF65-F5344CB8AC3E}">
        <p14:creationId xmlns:p14="http://schemas.microsoft.com/office/powerpoint/2010/main" val="957572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12" descr="C:\Users\username\Desktop\20190916_143531.jpg"/>
          <p:cNvPicPr>
            <a:picLocks noChangeAspect="1" noChangeArrowheads="1"/>
          </p:cNvPicPr>
          <p:nvPr/>
        </p:nvPicPr>
        <p:blipFill>
          <a:blip r:embed="rId2"/>
          <a:srcRect/>
          <a:stretch>
            <a:fillRect/>
          </a:stretch>
        </p:blipFill>
        <p:spPr bwMode="auto">
          <a:xfrm>
            <a:off x="5508625" y="1412875"/>
            <a:ext cx="3240088" cy="4248150"/>
          </a:xfrm>
          <a:prstGeom prst="rect">
            <a:avLst/>
          </a:prstGeom>
          <a:noFill/>
          <a:ln w="9525">
            <a:noFill/>
            <a:miter lim="800000"/>
            <a:headEnd/>
            <a:tailEnd/>
          </a:ln>
        </p:spPr>
      </p:pic>
      <p:sp>
        <p:nvSpPr>
          <p:cNvPr id="8195" name="Прямоугольник 1"/>
          <p:cNvSpPr>
            <a:spLocks noChangeArrowheads="1"/>
          </p:cNvSpPr>
          <p:nvPr/>
        </p:nvSpPr>
        <p:spPr bwMode="auto">
          <a:xfrm>
            <a:off x="1042988" y="476250"/>
            <a:ext cx="7345362" cy="369888"/>
          </a:xfrm>
          <a:prstGeom prst="rect">
            <a:avLst/>
          </a:prstGeom>
          <a:noFill/>
          <a:ln w="9525">
            <a:noFill/>
            <a:miter lim="800000"/>
            <a:headEnd/>
            <a:tailEnd/>
          </a:ln>
        </p:spPr>
        <p:txBody>
          <a:bodyPr>
            <a:spAutoFit/>
          </a:bodyPr>
          <a:lstStyle/>
          <a:p>
            <a:r>
              <a:rPr lang="ru-RU"/>
              <a:t> </a:t>
            </a:r>
          </a:p>
        </p:txBody>
      </p:sp>
      <p:sp>
        <p:nvSpPr>
          <p:cNvPr id="8196" name="Прямоугольник 4"/>
          <p:cNvSpPr>
            <a:spLocks noChangeArrowheads="1"/>
          </p:cNvSpPr>
          <p:nvPr/>
        </p:nvSpPr>
        <p:spPr bwMode="auto">
          <a:xfrm>
            <a:off x="357158" y="785794"/>
            <a:ext cx="7561262" cy="461963"/>
          </a:xfrm>
          <a:prstGeom prst="rect">
            <a:avLst/>
          </a:prstGeom>
          <a:noFill/>
          <a:ln w="9525">
            <a:noFill/>
            <a:miter lim="800000"/>
            <a:headEnd/>
            <a:tailEnd/>
          </a:ln>
        </p:spPr>
        <p:txBody>
          <a:bodyPr>
            <a:spAutoFit/>
          </a:bodyPr>
          <a:lstStyle/>
          <a:p>
            <a:r>
              <a:rPr lang="ru-RU" sz="2400" dirty="0"/>
              <a:t>«ассоциация – систематизация — презентация»</a:t>
            </a:r>
          </a:p>
        </p:txBody>
      </p:sp>
      <p:sp>
        <p:nvSpPr>
          <p:cNvPr id="2" name="Прямоугольник 5"/>
          <p:cNvSpPr>
            <a:spLocks noChangeArrowheads="1"/>
          </p:cNvSpPr>
          <p:nvPr/>
        </p:nvSpPr>
        <p:spPr bwMode="auto">
          <a:xfrm>
            <a:off x="539750" y="188913"/>
            <a:ext cx="7920038" cy="522287"/>
          </a:xfrm>
          <a:prstGeom prst="rect">
            <a:avLst/>
          </a:prstGeom>
          <a:solidFill>
            <a:schemeClr val="bg2">
              <a:lumMod val="90000"/>
            </a:schemeClr>
          </a:solidFill>
          <a:ln w="9525">
            <a:noFill/>
            <a:miter lim="800000"/>
            <a:headEnd/>
            <a:tailEnd/>
          </a:ln>
        </p:spPr>
        <p:txBody>
          <a:bodyPr>
            <a:spAutoFit/>
          </a:bodyPr>
          <a:lstStyle/>
          <a:p>
            <a:pPr>
              <a:defRPr/>
            </a:pPr>
            <a:r>
              <a:rPr lang="ru-RU" sz="2800" dirty="0"/>
              <a:t>Второй этап тренинга «Мне есть что сказать!»</a:t>
            </a:r>
          </a:p>
        </p:txBody>
      </p:sp>
      <p:sp>
        <p:nvSpPr>
          <p:cNvPr id="8198" name="Прямоугольник 6"/>
          <p:cNvSpPr>
            <a:spLocks noChangeArrowheads="1"/>
          </p:cNvSpPr>
          <p:nvPr/>
        </p:nvSpPr>
        <p:spPr bwMode="auto">
          <a:xfrm>
            <a:off x="500034" y="1285860"/>
            <a:ext cx="4537075" cy="830997"/>
          </a:xfrm>
          <a:prstGeom prst="rect">
            <a:avLst/>
          </a:prstGeom>
          <a:noFill/>
          <a:ln w="9525">
            <a:noFill/>
            <a:miter lim="800000"/>
            <a:headEnd/>
            <a:tailEnd/>
          </a:ln>
        </p:spPr>
        <p:txBody>
          <a:bodyPr wrap="square">
            <a:spAutoFit/>
          </a:bodyPr>
          <a:lstStyle/>
          <a:p>
            <a:r>
              <a:rPr lang="ru-RU" sz="2400" dirty="0"/>
              <a:t>Ассоциация- осмысление </a:t>
            </a:r>
          </a:p>
          <a:p>
            <a:r>
              <a:rPr lang="ru-RU" sz="2400" dirty="0"/>
              <a:t>тематического направления</a:t>
            </a:r>
            <a:r>
              <a:rPr lang="ru-RU" b="1" dirty="0"/>
              <a:t>:</a:t>
            </a:r>
          </a:p>
        </p:txBody>
      </p:sp>
      <p:sp>
        <p:nvSpPr>
          <p:cNvPr id="8199" name="Прямоугольник 7"/>
          <p:cNvSpPr>
            <a:spLocks noChangeArrowheads="1"/>
          </p:cNvSpPr>
          <p:nvPr/>
        </p:nvSpPr>
        <p:spPr bwMode="auto">
          <a:xfrm>
            <a:off x="285720" y="1928802"/>
            <a:ext cx="5572164" cy="1846659"/>
          </a:xfrm>
          <a:prstGeom prst="rect">
            <a:avLst/>
          </a:prstGeom>
          <a:noFill/>
          <a:ln w="9525">
            <a:noFill/>
            <a:miter lim="800000"/>
            <a:headEnd/>
            <a:tailEnd/>
          </a:ln>
        </p:spPr>
        <p:txBody>
          <a:bodyPr wrap="square">
            <a:spAutoFit/>
          </a:bodyPr>
          <a:lstStyle/>
          <a:p>
            <a:endParaRPr lang="ru-RU" dirty="0">
              <a:solidFill>
                <a:schemeClr val="tx2"/>
              </a:solidFill>
            </a:endParaRPr>
          </a:p>
          <a:p>
            <a:r>
              <a:rPr lang="ru-RU" sz="2400" dirty="0"/>
              <a:t>-ассоциации со словами , называющими выбранное направление (синонимы, эпитеты, </a:t>
            </a:r>
          </a:p>
          <a:p>
            <a:r>
              <a:rPr lang="ru-RU" sz="2400" dirty="0"/>
              <a:t>глагольные сочетания).</a:t>
            </a:r>
          </a:p>
        </p:txBody>
      </p:sp>
      <p:sp>
        <p:nvSpPr>
          <p:cNvPr id="8200" name="Прямоугольник 8"/>
          <p:cNvSpPr>
            <a:spLocks noChangeArrowheads="1"/>
          </p:cNvSpPr>
          <p:nvPr/>
        </p:nvSpPr>
        <p:spPr bwMode="auto">
          <a:xfrm>
            <a:off x="214282" y="3786190"/>
            <a:ext cx="6337300" cy="461665"/>
          </a:xfrm>
          <a:prstGeom prst="rect">
            <a:avLst/>
          </a:prstGeom>
          <a:noFill/>
          <a:ln w="9525">
            <a:noFill/>
            <a:miter lim="800000"/>
            <a:headEnd/>
            <a:tailEnd/>
          </a:ln>
        </p:spPr>
        <p:txBody>
          <a:bodyPr>
            <a:spAutoFit/>
          </a:bodyPr>
          <a:lstStyle/>
          <a:p>
            <a:r>
              <a:rPr lang="ru-RU" sz="2400" dirty="0"/>
              <a:t>Систематизация полученных записей:</a:t>
            </a:r>
          </a:p>
        </p:txBody>
      </p:sp>
      <p:sp>
        <p:nvSpPr>
          <p:cNvPr id="8202" name="Прямоугольник 10"/>
          <p:cNvSpPr>
            <a:spLocks noChangeArrowheads="1"/>
          </p:cNvSpPr>
          <p:nvPr/>
        </p:nvSpPr>
        <p:spPr bwMode="auto">
          <a:xfrm>
            <a:off x="285720" y="4286256"/>
            <a:ext cx="5327650" cy="1938992"/>
          </a:xfrm>
          <a:prstGeom prst="rect">
            <a:avLst/>
          </a:prstGeom>
          <a:noFill/>
          <a:ln w="9525">
            <a:noFill/>
            <a:miter lim="800000"/>
            <a:headEnd/>
            <a:tailEnd/>
          </a:ln>
        </p:spPr>
        <p:txBody>
          <a:bodyPr wrap="square">
            <a:spAutoFit/>
          </a:bodyPr>
          <a:lstStyle/>
          <a:p>
            <a:r>
              <a:rPr lang="ru-RU" dirty="0">
                <a:solidFill>
                  <a:schemeClr val="tx2"/>
                </a:solidFill>
              </a:rPr>
              <a:t>-</a:t>
            </a:r>
            <a:r>
              <a:rPr lang="ru-RU" sz="2400" dirty="0"/>
              <a:t>автор, название </a:t>
            </a:r>
            <a:r>
              <a:rPr lang="ru-RU" sz="2400" dirty="0" err="1" smtClean="0"/>
              <a:t>произведения,имена</a:t>
            </a:r>
            <a:r>
              <a:rPr lang="ru-RU" sz="2400" dirty="0" smtClean="0"/>
              <a:t> </a:t>
            </a:r>
            <a:r>
              <a:rPr lang="ru-RU" sz="2400" dirty="0"/>
              <a:t>героев, </a:t>
            </a:r>
            <a:r>
              <a:rPr lang="ru-RU" sz="2400" dirty="0" smtClean="0"/>
              <a:t>эпизод.</a:t>
            </a:r>
            <a:endParaRPr lang="ru-RU" sz="2400" dirty="0" smtClean="0">
              <a:solidFill>
                <a:schemeClr val="bg1"/>
              </a:solidFill>
            </a:endParaRPr>
          </a:p>
          <a:p>
            <a:r>
              <a:rPr lang="ru-RU" sz="2400" dirty="0" smtClean="0">
                <a:solidFill>
                  <a:schemeClr val="bg1"/>
                </a:solidFill>
              </a:rPr>
              <a:t> </a:t>
            </a:r>
          </a:p>
          <a:p>
            <a:pPr>
              <a:buFontTx/>
              <a:buChar char="-"/>
            </a:pPr>
            <a:endParaRPr lang="ru-RU" sz="2400" dirty="0" smtClean="0">
              <a:solidFill>
                <a:schemeClr val="bg1"/>
              </a:solidFill>
            </a:endParaRPr>
          </a:p>
          <a:p>
            <a:pPr>
              <a:buFontTx/>
              <a:buChar char="-"/>
            </a:pPr>
            <a:endParaRPr lang="ru-RU" sz="2400" dirty="0">
              <a:solidFill>
                <a:schemeClr val="bg1"/>
              </a:solidFill>
            </a:endParaRPr>
          </a:p>
        </p:txBody>
      </p:sp>
      <p:sp>
        <p:nvSpPr>
          <p:cNvPr id="8203" name="Прямоугольник 11"/>
          <p:cNvSpPr>
            <a:spLocks noChangeArrowheads="1"/>
          </p:cNvSpPr>
          <p:nvPr/>
        </p:nvSpPr>
        <p:spPr bwMode="auto">
          <a:xfrm>
            <a:off x="214282" y="5357826"/>
            <a:ext cx="5184775" cy="1200329"/>
          </a:xfrm>
          <a:prstGeom prst="rect">
            <a:avLst/>
          </a:prstGeom>
          <a:noFill/>
          <a:ln w="9525">
            <a:noFill/>
            <a:miter lim="800000"/>
            <a:headEnd/>
            <a:tailEnd/>
          </a:ln>
        </p:spPr>
        <p:txBody>
          <a:bodyPr>
            <a:spAutoFit/>
          </a:bodyPr>
          <a:lstStyle/>
          <a:p>
            <a:pPr>
              <a:buFontTx/>
              <a:buChar char="-"/>
            </a:pPr>
            <a:r>
              <a:rPr lang="ru-RU" sz="2400" dirty="0" smtClean="0"/>
              <a:t>монологическое высказывание</a:t>
            </a:r>
          </a:p>
          <a:p>
            <a:r>
              <a:rPr lang="ru-RU" sz="2400" dirty="0" smtClean="0"/>
              <a:t> о наполнении  тематического направления</a:t>
            </a:r>
            <a:endParaRPr lang="ru-RU" sz="2400" dirty="0"/>
          </a:p>
        </p:txBody>
      </p:sp>
      <p:sp>
        <p:nvSpPr>
          <p:cNvPr id="8204" name="Прямоугольник 12"/>
          <p:cNvSpPr>
            <a:spLocks noChangeArrowheads="1"/>
          </p:cNvSpPr>
          <p:nvPr/>
        </p:nvSpPr>
        <p:spPr bwMode="auto">
          <a:xfrm>
            <a:off x="571472" y="5000636"/>
            <a:ext cx="2447925" cy="461665"/>
          </a:xfrm>
          <a:prstGeom prst="rect">
            <a:avLst/>
          </a:prstGeom>
          <a:noFill/>
          <a:ln w="9525">
            <a:noFill/>
            <a:miter lim="800000"/>
            <a:headEnd/>
            <a:tailEnd/>
          </a:ln>
        </p:spPr>
        <p:txBody>
          <a:bodyPr>
            <a:spAutoFit/>
          </a:bodyPr>
          <a:lstStyle/>
          <a:p>
            <a:r>
              <a:rPr lang="ru-RU" sz="2400" dirty="0"/>
              <a:t>Презентация:</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3576</TotalTime>
  <Words>2394</Words>
  <Application>Microsoft Office PowerPoint</Application>
  <PresentationFormat>Экран (4:3)</PresentationFormat>
  <Paragraphs>226</Paragraphs>
  <Slides>29</Slides>
  <Notes>5</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29</vt:i4>
      </vt:variant>
    </vt:vector>
  </HeadingPairs>
  <TitlesOfParts>
    <vt:vector size="38" baseType="lpstr">
      <vt:lpstr>Arial</vt:lpstr>
      <vt:lpstr>Calibri</vt:lpstr>
      <vt:lpstr>Cambria</vt:lpstr>
      <vt:lpstr>inherit</vt:lpstr>
      <vt:lpstr>Montserrat</vt:lpstr>
      <vt:lpstr>Rockwell</vt:lpstr>
      <vt:lpstr>Times New Roman</vt:lpstr>
      <vt:lpstr>Wingdings 2</vt:lpstr>
      <vt:lpstr>Литейная</vt:lpstr>
      <vt:lpstr>Итоговое сочинение  2023</vt:lpstr>
      <vt:lpstr>Презентация PowerPoint</vt:lpstr>
      <vt:lpstr>Презентация PowerPoint</vt:lpstr>
      <vt:lpstr>Презентация PowerPoint</vt:lpstr>
      <vt:lpstr> Что  ожидают от сочинения ?</vt:lpstr>
      <vt:lpstr>Презентация PowerPoint</vt:lpstr>
      <vt:lpstr>Цель тренинга: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Итоговое сочинение</dc:title>
  <dc:creator>User</dc:creator>
  <cp:lastModifiedBy>User</cp:lastModifiedBy>
  <cp:revision>222</cp:revision>
  <dcterms:created xsi:type="dcterms:W3CDTF">2020-11-09T06:29:40Z</dcterms:created>
  <dcterms:modified xsi:type="dcterms:W3CDTF">2023-09-30T18:31:19Z</dcterms:modified>
</cp:coreProperties>
</file>